
<file path=[Content_Types].xml><?xml version="1.0" encoding="utf-8"?>
<Types xmlns="http://schemas.openxmlformats.org/package/2006/content-types">
  <Default Extension="bmp" ContentType="image/bmp"/>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Lst>
  <p:notesMasterIdLst>
    <p:notesMasterId r:id="rId185"/>
  </p:notesMasterIdLst>
  <p:sldIdLst>
    <p:sldId id="265" r:id="rId4"/>
    <p:sldId id="256" r:id="rId5"/>
    <p:sldId id="266" r:id="rId6"/>
    <p:sldId id="267" r:id="rId7"/>
    <p:sldId id="268" r:id="rId8"/>
    <p:sldId id="269" r:id="rId9"/>
    <p:sldId id="468" r:id="rId10"/>
    <p:sldId id="467" r:id="rId11"/>
    <p:sldId id="469" r:id="rId12"/>
    <p:sldId id="470" r:id="rId13"/>
    <p:sldId id="471" r:id="rId14"/>
    <p:sldId id="472" r:id="rId15"/>
    <p:sldId id="270" r:id="rId16"/>
    <p:sldId id="285" r:id="rId17"/>
    <p:sldId id="277" r:id="rId18"/>
    <p:sldId id="334" r:id="rId19"/>
    <p:sldId id="340" r:id="rId20"/>
    <p:sldId id="485" r:id="rId21"/>
    <p:sldId id="289" r:id="rId22"/>
    <p:sldId id="293" r:id="rId23"/>
    <p:sldId id="294" r:id="rId24"/>
    <p:sldId id="326" r:id="rId25"/>
    <p:sldId id="295" r:id="rId26"/>
    <p:sldId id="296" r:id="rId27"/>
    <p:sldId id="385" r:id="rId28"/>
    <p:sldId id="348" r:id="rId29"/>
    <p:sldId id="343" r:id="rId30"/>
    <p:sldId id="350" r:id="rId31"/>
    <p:sldId id="380" r:id="rId32"/>
    <p:sldId id="383" r:id="rId33"/>
    <p:sldId id="453" r:id="rId34"/>
    <p:sldId id="302" r:id="rId35"/>
    <p:sldId id="303" r:id="rId36"/>
    <p:sldId id="310" r:id="rId37"/>
    <p:sldId id="341" r:id="rId38"/>
    <p:sldId id="342" r:id="rId39"/>
    <p:sldId id="354" r:id="rId40"/>
    <p:sldId id="369" r:id="rId41"/>
    <p:sldId id="345" r:id="rId42"/>
    <p:sldId id="349" r:id="rId43"/>
    <p:sldId id="346" r:id="rId44"/>
    <p:sldId id="370" r:id="rId45"/>
    <p:sldId id="443" r:id="rId46"/>
    <p:sldId id="379" r:id="rId47"/>
    <p:sldId id="378" r:id="rId48"/>
    <p:sldId id="450" r:id="rId49"/>
    <p:sldId id="430" r:id="rId50"/>
    <p:sldId id="382" r:id="rId51"/>
    <p:sldId id="387" r:id="rId52"/>
    <p:sldId id="393" r:id="rId53"/>
    <p:sldId id="396" r:id="rId54"/>
    <p:sldId id="395" r:id="rId55"/>
    <p:sldId id="398" r:id="rId56"/>
    <p:sldId id="402" r:id="rId57"/>
    <p:sldId id="407" r:id="rId58"/>
    <p:sldId id="409" r:id="rId59"/>
    <p:sldId id="452" r:id="rId60"/>
    <p:sldId id="433" r:id="rId61"/>
    <p:sldId id="406" r:id="rId62"/>
    <p:sldId id="422" r:id="rId63"/>
    <p:sldId id="431" r:id="rId64"/>
    <p:sldId id="435" r:id="rId65"/>
    <p:sldId id="454" r:id="rId66"/>
    <p:sldId id="388" r:id="rId67"/>
    <p:sldId id="336" r:id="rId68"/>
    <p:sldId id="347" r:id="rId69"/>
    <p:sldId id="351" r:id="rId70"/>
    <p:sldId id="357" r:id="rId71"/>
    <p:sldId id="367" r:id="rId72"/>
    <p:sldId id="368" r:id="rId73"/>
    <p:sldId id="432" r:id="rId74"/>
    <p:sldId id="287" r:id="rId75"/>
    <p:sldId id="291" r:id="rId76"/>
    <p:sldId id="297" r:id="rId77"/>
    <p:sldId id="300" r:id="rId78"/>
    <p:sldId id="328" r:id="rId79"/>
    <p:sldId id="315" r:id="rId80"/>
    <p:sldId id="316" r:id="rId81"/>
    <p:sldId id="442" r:id="rId82"/>
    <p:sldId id="317" r:id="rId83"/>
    <p:sldId id="318" r:id="rId84"/>
    <p:sldId id="320" r:id="rId85"/>
    <p:sldId id="322" r:id="rId86"/>
    <p:sldId id="323" r:id="rId87"/>
    <p:sldId id="329" r:id="rId88"/>
    <p:sldId id="324" r:id="rId89"/>
    <p:sldId id="325" r:id="rId90"/>
    <p:sldId id="327" r:id="rId91"/>
    <p:sldId id="441" r:id="rId92"/>
    <p:sldId id="330" r:id="rId93"/>
    <p:sldId id="371" r:id="rId94"/>
    <p:sldId id="372" r:id="rId95"/>
    <p:sldId id="423" r:id="rId96"/>
    <p:sldId id="439" r:id="rId97"/>
    <p:sldId id="280" r:id="rId98"/>
    <p:sldId id="279" r:id="rId99"/>
    <p:sldId id="384" r:id="rId100"/>
    <p:sldId id="401" r:id="rId101"/>
    <p:sldId id="397" r:id="rId102"/>
    <p:sldId id="399" r:id="rId103"/>
    <p:sldId id="400" r:id="rId104"/>
    <p:sldId id="405" r:id="rId105"/>
    <p:sldId id="429" r:id="rId106"/>
    <p:sldId id="420" r:id="rId107"/>
    <p:sldId id="421" r:id="rId108"/>
    <p:sldId id="424" r:id="rId109"/>
    <p:sldId id="434" r:id="rId110"/>
    <p:sldId id="436" r:id="rId111"/>
    <p:sldId id="437" r:id="rId112"/>
    <p:sldId id="438" r:id="rId113"/>
    <p:sldId id="281" r:id="rId114"/>
    <p:sldId id="282" r:id="rId115"/>
    <p:sldId id="440" r:id="rId116"/>
    <p:sldId id="486" r:id="rId117"/>
    <p:sldId id="474" r:id="rId118"/>
    <p:sldId id="475" r:id="rId119"/>
    <p:sldId id="478" r:id="rId120"/>
    <p:sldId id="479" r:id="rId121"/>
    <p:sldId id="480" r:id="rId122"/>
    <p:sldId id="481" r:id="rId123"/>
    <p:sldId id="482" r:id="rId124"/>
    <p:sldId id="283" r:id="rId125"/>
    <p:sldId id="284" r:id="rId126"/>
    <p:sldId id="286" r:id="rId127"/>
    <p:sldId id="298" r:id="rId128"/>
    <p:sldId id="301" r:id="rId129"/>
    <p:sldId id="299" r:id="rId130"/>
    <p:sldId id="305" r:id="rId131"/>
    <p:sldId id="306" r:id="rId132"/>
    <p:sldId id="307" r:id="rId133"/>
    <p:sldId id="308" r:id="rId134"/>
    <p:sldId id="309" r:id="rId135"/>
    <p:sldId id="304" r:id="rId136"/>
    <p:sldId id="311" r:id="rId137"/>
    <p:sldId id="312" r:id="rId138"/>
    <p:sldId id="313" r:id="rId139"/>
    <p:sldId id="314" r:id="rId140"/>
    <p:sldId id="321" r:id="rId141"/>
    <p:sldId id="319" r:id="rId142"/>
    <p:sldId id="331" r:id="rId143"/>
    <p:sldId id="332" r:id="rId144"/>
    <p:sldId id="333" r:id="rId145"/>
    <p:sldId id="337" r:id="rId146"/>
    <p:sldId id="338" r:id="rId147"/>
    <p:sldId id="339" r:id="rId148"/>
    <p:sldId id="358" r:id="rId149"/>
    <p:sldId id="359" r:id="rId150"/>
    <p:sldId id="360" r:id="rId151"/>
    <p:sldId id="361" r:id="rId152"/>
    <p:sldId id="373" r:id="rId153"/>
    <p:sldId id="374" r:id="rId154"/>
    <p:sldId id="375" r:id="rId155"/>
    <p:sldId id="376" r:id="rId156"/>
    <p:sldId id="377" r:id="rId157"/>
    <p:sldId id="390" r:id="rId158"/>
    <p:sldId id="386" r:id="rId159"/>
    <p:sldId id="389" r:id="rId160"/>
    <p:sldId id="457" r:id="rId161"/>
    <p:sldId id="458" r:id="rId162"/>
    <p:sldId id="459" r:id="rId163"/>
    <p:sldId id="460" r:id="rId164"/>
    <p:sldId id="455" r:id="rId165"/>
    <p:sldId id="456" r:id="rId166"/>
    <p:sldId id="410" r:id="rId167"/>
    <p:sldId id="413" r:id="rId168"/>
    <p:sldId id="416" r:id="rId169"/>
    <p:sldId id="419" r:id="rId170"/>
    <p:sldId id="449" r:id="rId171"/>
    <p:sldId id="391" r:id="rId172"/>
    <p:sldId id="392" r:id="rId173"/>
    <p:sldId id="464" r:id="rId174"/>
    <p:sldId id="465" r:id="rId175"/>
    <p:sldId id="466" r:id="rId176"/>
    <p:sldId id="408" r:id="rId177"/>
    <p:sldId id="461" r:id="rId178"/>
    <p:sldId id="484" r:id="rId179"/>
    <p:sldId id="476" r:id="rId180"/>
    <p:sldId id="483" r:id="rId181"/>
    <p:sldId id="477" r:id="rId182"/>
    <p:sldId id="394" r:id="rId183"/>
    <p:sldId id="462" r:id="rId1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BE2"/>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FD1240-2828-2FB8-F1E1-099C97942EC4}" v="448" dt="2025-06-02T23:22:39.752"/>
    <p1510:client id="{1CD3F763-37B0-48D3-B55D-CD6ED36BB15C}" v="1576" dt="2025-06-02T23:49:59.045"/>
    <p1510:client id="{20BC3030-EB0F-57BF-93A6-452ED92A8F36}" v="199" dt="2025-06-02T23:44:17.645"/>
    <p1510:client id="{376CA222-8BA6-7A04-6FDB-75A3FDDB2503}" v="3" dt="2025-06-02T18:46:00.770"/>
    <p1510:client id="{37D3359A-2CBE-E657-C2D8-E1836F23619F}" v="230" dt="2025-06-02T23:37:14.088"/>
    <p1510:client id="{3DC96DA2-A5AD-DBD7-4B89-9421912A55BC}" v="3776" dt="2025-06-02T19:28:53.595"/>
    <p1510:client id="{415A67DA-F141-4DD9-A809-A5AEF876816D}" v="850" dt="2025-06-03T12:02:52.325"/>
    <p1510:client id="{5AE8794F-E1BC-C1BF-95E6-94FFA80D1BEE}" v="945" dt="2025-06-02T22:48:14.304"/>
    <p1510:client id="{6DA429F2-A156-485B-A386-11C8B297AC87}" v="2162" dt="2025-06-03T18:42:08.274"/>
    <p1510:client id="{78FA1BBC-EB5C-0318-D259-2EA660245D8C}" v="471" dt="2025-06-03T00:00:06.203"/>
    <p1510:client id="{9A12E76B-5D71-83FF-9DBA-0CE880450C35}" v="358" dt="2025-06-02T19:38:58.922"/>
    <p1510:client id="{CC5DDC41-79E9-7EF1-366C-C4641B6797BE}" v="9" dt="2025-06-02T19:31:52.798"/>
    <p1510:client id="{D7541B1C-45B5-41F4-ABC8-CBBA4B64518E}" v="6032" dt="2025-06-03T12:12:29.093"/>
    <p1510:client id="{D9FD5B1A-E131-4967-9D97-6013688B077E}" v="1410" dt="2025-06-02T22:13:23.920"/>
    <p1510:client id="{DAE2E906-B4F1-0D20-B921-4DAA20B7D579}" v="10" dt="2025-06-02T19:32:25.430"/>
    <p1510:client id="{E67C096D-55C0-58BE-317F-CFE11A7896A4}" v="2" dt="2025-06-02T19:38:56.586"/>
    <p1510:client id="{E7F14204-FEC8-57CB-2F54-30E479883991}" v="510" dt="2025-06-02T23:11:24.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0" Type="http://schemas.microsoft.com/office/2015/10/relationships/revisionInfo" Target="revisionInfo.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presProps" Target="presProp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5DFA0-1456-4FCE-B238-35B35240E429}" type="datetimeFigureOut">
              <a:rPr lang="en-GB" smtClean="0"/>
              <a:t>24/09/2025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04187-5B97-4A5D-B8A2-4369BA826EB3}" type="slidenum">
              <a:rPr lang="en-GB" smtClean="0"/>
              <a:t>‹#›</a:t>
            </a:fld>
            <a:endParaRPr lang="en-GB"/>
          </a:p>
        </p:txBody>
      </p:sp>
    </p:spTree>
    <p:extLst>
      <p:ext uri="{BB962C8B-B14F-4D97-AF65-F5344CB8AC3E}">
        <p14:creationId xmlns:p14="http://schemas.microsoft.com/office/powerpoint/2010/main" val="3695197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2704187-5B97-4A5D-B8A2-4369BA826EB3}" type="slidenum">
              <a:rPr lang="en-GB" smtClean="0"/>
              <a:t>3</a:t>
            </a:fld>
            <a:endParaRPr lang="en-GB"/>
          </a:p>
        </p:txBody>
      </p:sp>
    </p:spTree>
    <p:extLst>
      <p:ext uri="{BB962C8B-B14F-4D97-AF65-F5344CB8AC3E}">
        <p14:creationId xmlns:p14="http://schemas.microsoft.com/office/powerpoint/2010/main" val="1389450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9BB8D-8F6A-5C8A-355F-03A5376AC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88D56-F340-EC71-544D-8555C3D4C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397EF-5C04-4EFE-2B1A-560CCF53AA7B}"/>
              </a:ext>
            </a:extLst>
          </p:cNvPr>
          <p:cNvSpPr>
            <a:spLocks noGrp="1"/>
          </p:cNvSpPr>
          <p:nvPr>
            <p:ph type="body" idx="1"/>
          </p:nvPr>
        </p:nvSpPr>
        <p:spPr/>
        <p:txBody>
          <a:bodyPr/>
          <a:lstStyle/>
          <a:p>
            <a:r>
              <a:rPr lang="en-US"/>
              <a:t>The third stage exploits a common–source pseudo-differential solution, which provides further gain and maximum output swing.</a:t>
            </a:r>
          </a:p>
        </p:txBody>
      </p:sp>
      <p:sp>
        <p:nvSpPr>
          <p:cNvPr id="4" name="Slide Number Placeholder 3">
            <a:extLst>
              <a:ext uri="{FF2B5EF4-FFF2-40B4-BE49-F238E27FC236}">
                <a16:creationId xmlns:a16="http://schemas.microsoft.com/office/drawing/2014/main" id="{AAA130BC-3A1A-F49A-FF01-12D0159E9606}"/>
              </a:ext>
            </a:extLst>
          </p:cNvPr>
          <p:cNvSpPr>
            <a:spLocks noGrp="1"/>
          </p:cNvSpPr>
          <p:nvPr>
            <p:ph type="sldNum" sz="quarter" idx="5"/>
          </p:nvPr>
        </p:nvSpPr>
        <p:spPr/>
        <p:txBody>
          <a:bodyPr/>
          <a:lstStyle/>
          <a:p>
            <a:fld id="{02704187-5B97-4A5D-B8A2-4369BA826EB3}" type="slidenum">
              <a:rPr lang="en-GB" smtClean="0"/>
              <a:t>131</a:t>
            </a:fld>
            <a:endParaRPr lang="en-GB"/>
          </a:p>
        </p:txBody>
      </p:sp>
    </p:spTree>
    <p:extLst>
      <p:ext uri="{BB962C8B-B14F-4D97-AF65-F5344CB8AC3E}">
        <p14:creationId xmlns:p14="http://schemas.microsoft.com/office/powerpoint/2010/main" val="3398191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6159-3EF6-62CF-9936-FA9407025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466CF-9679-87B3-531D-04369EE33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5EDBD-FB9A-AF53-B780-30427EC39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circuit adopts a common-mode feedback control (CMFC) loop that detects the CM signal at the amplifier output to properly drive the gate terminals of the second-stage load transistors, M3,4</a:t>
            </a:r>
          </a:p>
        </p:txBody>
      </p:sp>
      <p:sp>
        <p:nvSpPr>
          <p:cNvPr id="4" name="Slide Number Placeholder 3">
            <a:extLst>
              <a:ext uri="{FF2B5EF4-FFF2-40B4-BE49-F238E27FC236}">
                <a16:creationId xmlns:a16="http://schemas.microsoft.com/office/drawing/2014/main" id="{6E139D57-4720-7E38-55BE-CC4AAE710582}"/>
              </a:ext>
            </a:extLst>
          </p:cNvPr>
          <p:cNvSpPr>
            <a:spLocks noGrp="1"/>
          </p:cNvSpPr>
          <p:nvPr>
            <p:ph type="sldNum" sz="quarter" idx="5"/>
          </p:nvPr>
        </p:nvSpPr>
        <p:spPr/>
        <p:txBody>
          <a:bodyPr/>
          <a:lstStyle/>
          <a:p>
            <a:fld id="{02704187-5B97-4A5D-B8A2-4369BA826EB3}" type="slidenum">
              <a:rPr lang="en-GB" smtClean="0"/>
              <a:t>132</a:t>
            </a:fld>
            <a:endParaRPr lang="en-GB"/>
          </a:p>
        </p:txBody>
      </p:sp>
    </p:spTree>
    <p:extLst>
      <p:ext uri="{BB962C8B-B14F-4D97-AF65-F5344CB8AC3E}">
        <p14:creationId xmlns:p14="http://schemas.microsoft.com/office/powerpoint/2010/main" val="3018315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5A537-75F2-4270-594D-00BF58D2A9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C1C03-1230-0FDF-0E6C-782C64B158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B61B9-DBFB-A554-A014-07DB3B913E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009554-ABD8-1AF0-2DA8-715D7F13D11B}"/>
              </a:ext>
            </a:extLst>
          </p:cNvPr>
          <p:cNvSpPr>
            <a:spLocks noGrp="1"/>
          </p:cNvSpPr>
          <p:nvPr>
            <p:ph type="sldNum" sz="quarter" idx="5"/>
          </p:nvPr>
        </p:nvSpPr>
        <p:spPr/>
        <p:txBody>
          <a:bodyPr/>
          <a:lstStyle/>
          <a:p>
            <a:fld id="{02704187-5B97-4A5D-B8A2-4369BA826EB3}" type="slidenum">
              <a:rPr lang="en-GB" smtClean="0"/>
              <a:t>133</a:t>
            </a:fld>
            <a:endParaRPr lang="en-GB"/>
          </a:p>
        </p:txBody>
      </p:sp>
    </p:spTree>
    <p:extLst>
      <p:ext uri="{BB962C8B-B14F-4D97-AF65-F5344CB8AC3E}">
        <p14:creationId xmlns:p14="http://schemas.microsoft.com/office/powerpoint/2010/main" val="4050801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25FDF-D29A-E125-2FF3-4C56A26A7A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17FE86-C9F4-9480-60E5-B62609A4F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84D34-54D8-06C2-569C-8EB5792368A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B956CC2-F46F-847E-76E5-D5146E19DA2F}"/>
              </a:ext>
            </a:extLst>
          </p:cNvPr>
          <p:cNvSpPr>
            <a:spLocks noGrp="1"/>
          </p:cNvSpPr>
          <p:nvPr>
            <p:ph type="sldNum" sz="quarter" idx="5"/>
          </p:nvPr>
        </p:nvSpPr>
        <p:spPr/>
        <p:txBody>
          <a:bodyPr/>
          <a:lstStyle/>
          <a:p>
            <a:fld id="{02704187-5B97-4A5D-B8A2-4369BA826EB3}" type="slidenum">
              <a:rPr lang="en-GB" smtClean="0"/>
              <a:t>134</a:t>
            </a:fld>
            <a:endParaRPr lang="en-GB"/>
          </a:p>
        </p:txBody>
      </p:sp>
    </p:spTree>
    <p:extLst>
      <p:ext uri="{BB962C8B-B14F-4D97-AF65-F5344CB8AC3E}">
        <p14:creationId xmlns:p14="http://schemas.microsoft.com/office/powerpoint/2010/main" val="3710463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B78E-E68C-F6A0-D3E7-A7888E6AE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D2548B-66DC-28C3-A7FC-58A0CA96A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2E57B-D4F4-4CDA-1926-367E6501EB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0BD485-DBBD-1AD9-D6C1-3326919D7E77}"/>
              </a:ext>
            </a:extLst>
          </p:cNvPr>
          <p:cNvSpPr>
            <a:spLocks noGrp="1"/>
          </p:cNvSpPr>
          <p:nvPr>
            <p:ph type="sldNum" sz="quarter" idx="5"/>
          </p:nvPr>
        </p:nvSpPr>
        <p:spPr/>
        <p:txBody>
          <a:bodyPr/>
          <a:lstStyle/>
          <a:p>
            <a:fld id="{02704187-5B97-4A5D-B8A2-4369BA826EB3}" type="slidenum">
              <a:rPr lang="en-GB" smtClean="0"/>
              <a:t>135</a:t>
            </a:fld>
            <a:endParaRPr lang="en-GB"/>
          </a:p>
        </p:txBody>
      </p:sp>
    </p:spTree>
    <p:extLst>
      <p:ext uri="{BB962C8B-B14F-4D97-AF65-F5344CB8AC3E}">
        <p14:creationId xmlns:p14="http://schemas.microsoft.com/office/powerpoint/2010/main" val="2854687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3D3F7-93D7-27C6-1317-997CE9D15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A75305-F94F-9EE3-73FD-D4060D216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6E4ED2-3A31-4716-435D-14E218531D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C8D789-1195-BA36-2260-921BE2B1DA48}"/>
              </a:ext>
            </a:extLst>
          </p:cNvPr>
          <p:cNvSpPr>
            <a:spLocks noGrp="1"/>
          </p:cNvSpPr>
          <p:nvPr>
            <p:ph type="sldNum" sz="quarter" idx="5"/>
          </p:nvPr>
        </p:nvSpPr>
        <p:spPr/>
        <p:txBody>
          <a:bodyPr/>
          <a:lstStyle/>
          <a:p>
            <a:fld id="{02704187-5B97-4A5D-B8A2-4369BA826EB3}" type="slidenum">
              <a:rPr lang="en-GB" smtClean="0"/>
              <a:t>136</a:t>
            </a:fld>
            <a:endParaRPr lang="en-GB"/>
          </a:p>
        </p:txBody>
      </p:sp>
    </p:spTree>
    <p:extLst>
      <p:ext uri="{BB962C8B-B14F-4D97-AF65-F5344CB8AC3E}">
        <p14:creationId xmlns:p14="http://schemas.microsoft.com/office/powerpoint/2010/main" val="1961364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34E-4432-4479-A9DD-4DF0F7C4C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30A64B-BCE1-634E-7E2A-5B2596B7C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2A5007-656E-4102-8011-30137988B3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8213E-43BE-6B1A-10CA-86DDE63CE218}"/>
              </a:ext>
            </a:extLst>
          </p:cNvPr>
          <p:cNvSpPr>
            <a:spLocks noGrp="1"/>
          </p:cNvSpPr>
          <p:nvPr>
            <p:ph type="sldNum" sz="quarter" idx="5"/>
          </p:nvPr>
        </p:nvSpPr>
        <p:spPr/>
        <p:txBody>
          <a:bodyPr/>
          <a:lstStyle/>
          <a:p>
            <a:fld id="{02704187-5B97-4A5D-B8A2-4369BA826EB3}" type="slidenum">
              <a:rPr lang="en-GB" smtClean="0"/>
              <a:t>137</a:t>
            </a:fld>
            <a:endParaRPr lang="en-GB"/>
          </a:p>
        </p:txBody>
      </p:sp>
    </p:spTree>
    <p:extLst>
      <p:ext uri="{BB962C8B-B14F-4D97-AF65-F5344CB8AC3E}">
        <p14:creationId xmlns:p14="http://schemas.microsoft.com/office/powerpoint/2010/main" val="1332184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206CC-FB5E-7F8A-EED0-7D540A1B1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33EFA-EF6E-B302-BEC4-BF7F6FFF3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63BFF-37B7-B89C-BC16-7DC9FADB21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6B4DB0-74AF-8EF7-4CAE-D10F0855A1C7}"/>
              </a:ext>
            </a:extLst>
          </p:cNvPr>
          <p:cNvSpPr>
            <a:spLocks noGrp="1"/>
          </p:cNvSpPr>
          <p:nvPr>
            <p:ph type="sldNum" sz="quarter" idx="5"/>
          </p:nvPr>
        </p:nvSpPr>
        <p:spPr/>
        <p:txBody>
          <a:bodyPr/>
          <a:lstStyle/>
          <a:p>
            <a:fld id="{02704187-5B97-4A5D-B8A2-4369BA826EB3}" type="slidenum">
              <a:rPr lang="en-GB" smtClean="0"/>
              <a:t>138</a:t>
            </a:fld>
            <a:endParaRPr lang="en-GB"/>
          </a:p>
        </p:txBody>
      </p:sp>
    </p:spTree>
    <p:extLst>
      <p:ext uri="{BB962C8B-B14F-4D97-AF65-F5344CB8AC3E}">
        <p14:creationId xmlns:p14="http://schemas.microsoft.com/office/powerpoint/2010/main" val="2518943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BC3DE-A94F-66D6-61D1-3286269025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59956-9AE8-B3B2-3DE6-FA62A73685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4A096-A875-AE19-266E-210387866A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FD03E4-131B-37DB-F2EE-4D34B20B2002}"/>
              </a:ext>
            </a:extLst>
          </p:cNvPr>
          <p:cNvSpPr>
            <a:spLocks noGrp="1"/>
          </p:cNvSpPr>
          <p:nvPr>
            <p:ph type="sldNum" sz="quarter" idx="5"/>
          </p:nvPr>
        </p:nvSpPr>
        <p:spPr/>
        <p:txBody>
          <a:bodyPr/>
          <a:lstStyle/>
          <a:p>
            <a:fld id="{02704187-5B97-4A5D-B8A2-4369BA826EB3}" type="slidenum">
              <a:rPr lang="en-GB" smtClean="0"/>
              <a:t>139</a:t>
            </a:fld>
            <a:endParaRPr lang="en-GB"/>
          </a:p>
        </p:txBody>
      </p:sp>
    </p:spTree>
    <p:extLst>
      <p:ext uri="{BB962C8B-B14F-4D97-AF65-F5344CB8AC3E}">
        <p14:creationId xmlns:p14="http://schemas.microsoft.com/office/powerpoint/2010/main" val="945126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6AD7F-CC61-8CD8-FAFA-F438FBC53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7A16B-5D43-2DB1-C03B-23A584E525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848C25-E1A3-1843-841F-108E71D63B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404671-577C-3D65-BE26-6B2396148BDF}"/>
              </a:ext>
            </a:extLst>
          </p:cNvPr>
          <p:cNvSpPr>
            <a:spLocks noGrp="1"/>
          </p:cNvSpPr>
          <p:nvPr>
            <p:ph type="sldNum" sz="quarter" idx="5"/>
          </p:nvPr>
        </p:nvSpPr>
        <p:spPr/>
        <p:txBody>
          <a:bodyPr/>
          <a:lstStyle/>
          <a:p>
            <a:fld id="{02704187-5B97-4A5D-B8A2-4369BA826EB3}" type="slidenum">
              <a:rPr lang="en-GB" smtClean="0"/>
              <a:t>140</a:t>
            </a:fld>
            <a:endParaRPr lang="en-GB"/>
          </a:p>
        </p:txBody>
      </p:sp>
    </p:spTree>
    <p:extLst>
      <p:ext uri="{BB962C8B-B14F-4D97-AF65-F5344CB8AC3E}">
        <p14:creationId xmlns:p14="http://schemas.microsoft.com/office/powerpoint/2010/main" val="3977465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Aft>
                <a:spcPts val="800"/>
              </a:spcAft>
              <a:buNone/>
            </a:pPr>
            <a:r>
              <a:rPr lang="en-US" sz="1800" b="1">
                <a:effectLst/>
                <a:latin typeface="Calibri" panose="020F0502020204030204" pitchFamily="34" charset="0"/>
                <a:ea typeface="Calibri" panose="020F0502020204030204" pitchFamily="34" charset="0"/>
                <a:cs typeface="Calibri" panose="020F0502020204030204" pitchFamily="34" charset="0"/>
              </a:rPr>
              <a:t>Case 1</a:t>
            </a:r>
            <a:r>
              <a:rPr lang="en-US" sz="1800">
                <a:effectLst/>
                <a:latin typeface="Calibri" panose="020F0502020204030204" pitchFamily="34" charset="0"/>
                <a:ea typeface="Calibri" panose="020F0502020204030204" pitchFamily="34" charset="0"/>
                <a:cs typeface="Calibri" panose="020F0502020204030204" pitchFamily="34" charset="0"/>
              </a:rPr>
              <a:t>: This case demonstrates an object moving away from the radar at zero range (assuming there is no time shift or it’s in front of the radar “zero range”), a doppler shift is observed (beat frequency).</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Aft>
                <a:spcPts val="800"/>
              </a:spcAft>
              <a:buNone/>
            </a:pPr>
            <a:r>
              <a:rPr lang="en-US" sz="1800" b="1">
                <a:effectLst/>
                <a:latin typeface="Calibri" panose="020F0502020204030204" pitchFamily="34" charset="0"/>
                <a:ea typeface="Calibri" panose="020F0502020204030204" pitchFamily="34" charset="0"/>
                <a:cs typeface="Calibri" panose="020F0502020204030204" pitchFamily="34" charset="0"/>
              </a:rPr>
              <a:t>Case 2</a:t>
            </a:r>
            <a:r>
              <a:rPr lang="en-US" sz="1800">
                <a:effectLst/>
                <a:latin typeface="Calibri" panose="020F0502020204030204" pitchFamily="34" charset="0"/>
                <a:ea typeface="Calibri" panose="020F0502020204030204" pitchFamily="34" charset="0"/>
                <a:cs typeface="Calibri" panose="020F0502020204030204" pitchFamily="34" charset="0"/>
              </a:rPr>
              <a:t>: When the particle is at a distance but it’s not moving, there is a time shift but there is no doppler shift.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Now we could differentiate between doppler shift (if the object is moving) or time shift (if the object is within a range) and we could notice if both shifts occurred for the same object.</a:t>
            </a:r>
            <a:br>
              <a:rPr lang="en-US" sz="1800">
                <a:effectLst/>
                <a:latin typeface="Calibri" panose="020F0502020204030204" pitchFamily="34" charset="0"/>
                <a:ea typeface="Calibri" panose="020F0502020204030204" pitchFamily="34" charset="0"/>
                <a:cs typeface="Calibri" panose="020F0502020204030204" pitchFamily="34" charset="0"/>
              </a:rPr>
            </a:br>
            <a:br>
              <a:rPr lang="en-US" sz="1800">
                <a:effectLst/>
                <a:latin typeface="Calibri" panose="020F0502020204030204" pitchFamily="34" charset="0"/>
                <a:ea typeface="Calibri" panose="020F0502020204030204" pitchFamily="34" charset="0"/>
                <a:cs typeface="Calibri" panose="020F0502020204030204" pitchFamily="34" charset="0"/>
              </a:rPr>
            </a:br>
            <a:r>
              <a:rPr lang="en-US" sz="1800">
                <a:effectLst/>
                <a:latin typeface="Calibri" panose="020F0502020204030204" pitchFamily="34" charset="0"/>
                <a:ea typeface="Calibri" panose="020F0502020204030204" pitchFamily="34" charset="0"/>
                <a:cs typeface="Calibri" panose="020F0502020204030204" pitchFamily="34" charset="0"/>
              </a:rPr>
              <a:t>DSM is used to configure the modulating signal (PLL could be frequency controlled)</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02704187-5B97-4A5D-B8A2-4369BA826EB3}" type="slidenum">
              <a:rPr lang="en-GB" smtClean="0"/>
              <a:t>10</a:t>
            </a:fld>
            <a:endParaRPr lang="en-GB"/>
          </a:p>
        </p:txBody>
      </p:sp>
    </p:spTree>
    <p:extLst>
      <p:ext uri="{BB962C8B-B14F-4D97-AF65-F5344CB8AC3E}">
        <p14:creationId xmlns:p14="http://schemas.microsoft.com/office/powerpoint/2010/main" val="3006881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55288-D0C5-F97E-3C0B-B3BC2DDA99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33E0E1-13AB-4A83-8110-CFF164A08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A78B8-DEAA-80AF-CA7E-0C1B982BC9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896402-A325-3D1F-568E-05643775D9E8}"/>
              </a:ext>
            </a:extLst>
          </p:cNvPr>
          <p:cNvSpPr>
            <a:spLocks noGrp="1"/>
          </p:cNvSpPr>
          <p:nvPr>
            <p:ph type="sldNum" sz="quarter" idx="5"/>
          </p:nvPr>
        </p:nvSpPr>
        <p:spPr/>
        <p:txBody>
          <a:bodyPr/>
          <a:lstStyle/>
          <a:p>
            <a:fld id="{02704187-5B97-4A5D-B8A2-4369BA826EB3}" type="slidenum">
              <a:rPr lang="en-GB" smtClean="0"/>
              <a:t>141</a:t>
            </a:fld>
            <a:endParaRPr lang="en-GB"/>
          </a:p>
        </p:txBody>
      </p:sp>
    </p:spTree>
    <p:extLst>
      <p:ext uri="{BB962C8B-B14F-4D97-AF65-F5344CB8AC3E}">
        <p14:creationId xmlns:p14="http://schemas.microsoft.com/office/powerpoint/2010/main" val="3093183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883C2-922F-6DF0-D54B-0E54AD41D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E294DD-F85E-DA84-8EC5-BCFD0EFB3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976BD5-9B19-88B6-5702-8B3575A657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B72B24-63CD-BF73-DB22-7738B10A1958}"/>
              </a:ext>
            </a:extLst>
          </p:cNvPr>
          <p:cNvSpPr>
            <a:spLocks noGrp="1"/>
          </p:cNvSpPr>
          <p:nvPr>
            <p:ph type="sldNum" sz="quarter" idx="5"/>
          </p:nvPr>
        </p:nvSpPr>
        <p:spPr/>
        <p:txBody>
          <a:bodyPr/>
          <a:lstStyle/>
          <a:p>
            <a:fld id="{02704187-5B97-4A5D-B8A2-4369BA826EB3}" type="slidenum">
              <a:rPr lang="en-GB" smtClean="0"/>
              <a:t>142</a:t>
            </a:fld>
            <a:endParaRPr lang="en-GB"/>
          </a:p>
        </p:txBody>
      </p:sp>
    </p:spTree>
    <p:extLst>
      <p:ext uri="{BB962C8B-B14F-4D97-AF65-F5344CB8AC3E}">
        <p14:creationId xmlns:p14="http://schemas.microsoft.com/office/powerpoint/2010/main" val="2108984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BB042-1BC8-7555-32AD-EDFE801CB7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CFD42-FB97-22FF-CEBA-6A4B47DC6A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08618A-0077-9848-49AE-D72574BC21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D4A1E27-100C-4EE6-7828-44BCBC1C3CCD}"/>
              </a:ext>
            </a:extLst>
          </p:cNvPr>
          <p:cNvSpPr>
            <a:spLocks noGrp="1"/>
          </p:cNvSpPr>
          <p:nvPr>
            <p:ph type="sldNum" sz="quarter" idx="5"/>
          </p:nvPr>
        </p:nvSpPr>
        <p:spPr/>
        <p:txBody>
          <a:bodyPr/>
          <a:lstStyle/>
          <a:p>
            <a:fld id="{02704187-5B97-4A5D-B8A2-4369BA826EB3}" type="slidenum">
              <a:rPr lang="en-GB" smtClean="0"/>
              <a:t>143</a:t>
            </a:fld>
            <a:endParaRPr lang="en-GB"/>
          </a:p>
        </p:txBody>
      </p:sp>
    </p:spTree>
    <p:extLst>
      <p:ext uri="{BB962C8B-B14F-4D97-AF65-F5344CB8AC3E}">
        <p14:creationId xmlns:p14="http://schemas.microsoft.com/office/powerpoint/2010/main" val="1694514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7D6DD-19BF-F2A4-FF6C-08F652B03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13413-4E87-DEA7-46CE-4E5684AA90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F8C928-53CC-C1E5-80C5-39A9D6C861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933B66-318D-9215-C0FB-20D77342B5E0}"/>
              </a:ext>
            </a:extLst>
          </p:cNvPr>
          <p:cNvSpPr>
            <a:spLocks noGrp="1"/>
          </p:cNvSpPr>
          <p:nvPr>
            <p:ph type="sldNum" sz="quarter" idx="5"/>
          </p:nvPr>
        </p:nvSpPr>
        <p:spPr/>
        <p:txBody>
          <a:bodyPr/>
          <a:lstStyle/>
          <a:p>
            <a:fld id="{02704187-5B97-4A5D-B8A2-4369BA826EB3}" type="slidenum">
              <a:rPr lang="en-GB" smtClean="0"/>
              <a:t>144</a:t>
            </a:fld>
            <a:endParaRPr lang="en-GB"/>
          </a:p>
        </p:txBody>
      </p:sp>
    </p:spTree>
    <p:extLst>
      <p:ext uri="{BB962C8B-B14F-4D97-AF65-F5344CB8AC3E}">
        <p14:creationId xmlns:p14="http://schemas.microsoft.com/office/powerpoint/2010/main" val="4148058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393DE-A998-C5B3-4337-2D11166FED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93327-6C36-00E3-3CCB-A4CD0EB3BC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C4FEA-2DAD-3BE6-4863-38BDA755E6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870A80-7ECA-68CA-2A7C-95C61152D5B0}"/>
              </a:ext>
            </a:extLst>
          </p:cNvPr>
          <p:cNvSpPr>
            <a:spLocks noGrp="1"/>
          </p:cNvSpPr>
          <p:nvPr>
            <p:ph type="sldNum" sz="quarter" idx="5"/>
          </p:nvPr>
        </p:nvSpPr>
        <p:spPr/>
        <p:txBody>
          <a:bodyPr/>
          <a:lstStyle/>
          <a:p>
            <a:fld id="{02704187-5B97-4A5D-B8A2-4369BA826EB3}" type="slidenum">
              <a:rPr lang="en-GB" smtClean="0"/>
              <a:t>145</a:t>
            </a:fld>
            <a:endParaRPr lang="en-GB"/>
          </a:p>
        </p:txBody>
      </p:sp>
    </p:spTree>
    <p:extLst>
      <p:ext uri="{BB962C8B-B14F-4D97-AF65-F5344CB8AC3E}">
        <p14:creationId xmlns:p14="http://schemas.microsoft.com/office/powerpoint/2010/main" val="1593087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5F666-6980-972A-B4DC-1DA358FA4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1DF9A2-AD85-18E0-D20C-14E9A6020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DB32E-95C0-B5FF-9067-AFAC7B844390}"/>
              </a:ext>
            </a:extLst>
          </p:cNvPr>
          <p:cNvSpPr>
            <a:spLocks noGrp="1"/>
          </p:cNvSpPr>
          <p:nvPr>
            <p:ph type="body" idx="1"/>
          </p:nvPr>
        </p:nvSpPr>
        <p:spPr/>
        <p:txBody>
          <a:bodyPr/>
          <a:lstStyle/>
          <a:p>
            <a:r>
              <a:rPr lang="en-US"/>
              <a:t>The RC low-pass filters that drive transistors M9−12 are set to around 50 kHz.</a:t>
            </a:r>
          </a:p>
        </p:txBody>
      </p:sp>
      <p:sp>
        <p:nvSpPr>
          <p:cNvPr id="4" name="Slide Number Placeholder 3">
            <a:extLst>
              <a:ext uri="{FF2B5EF4-FFF2-40B4-BE49-F238E27FC236}">
                <a16:creationId xmlns:a16="http://schemas.microsoft.com/office/drawing/2014/main" id="{4C1498C3-07A0-09EE-CE60-8457B9B3A0A0}"/>
              </a:ext>
            </a:extLst>
          </p:cNvPr>
          <p:cNvSpPr>
            <a:spLocks noGrp="1"/>
          </p:cNvSpPr>
          <p:nvPr>
            <p:ph type="sldNum" sz="quarter" idx="5"/>
          </p:nvPr>
        </p:nvSpPr>
        <p:spPr/>
        <p:txBody>
          <a:bodyPr/>
          <a:lstStyle/>
          <a:p>
            <a:fld id="{02704187-5B97-4A5D-B8A2-4369BA826EB3}" type="slidenum">
              <a:rPr lang="en-GB" smtClean="0"/>
              <a:t>148</a:t>
            </a:fld>
            <a:endParaRPr lang="en-GB"/>
          </a:p>
        </p:txBody>
      </p:sp>
    </p:spTree>
    <p:extLst>
      <p:ext uri="{BB962C8B-B14F-4D97-AF65-F5344CB8AC3E}">
        <p14:creationId xmlns:p14="http://schemas.microsoft.com/office/powerpoint/2010/main" val="4003252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EEA1D-6384-4604-2097-2A273EF0EA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98CB03-529C-C81E-4559-88E303674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99BF5A-F3F7-2E7B-379D-C079E33AD16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CA7869-D082-CFA2-9345-82C8BF608281}"/>
              </a:ext>
            </a:extLst>
          </p:cNvPr>
          <p:cNvSpPr>
            <a:spLocks noGrp="1"/>
          </p:cNvSpPr>
          <p:nvPr>
            <p:ph type="sldNum" sz="quarter" idx="5"/>
          </p:nvPr>
        </p:nvSpPr>
        <p:spPr/>
        <p:txBody>
          <a:bodyPr/>
          <a:lstStyle/>
          <a:p>
            <a:fld id="{02704187-5B97-4A5D-B8A2-4369BA826EB3}" type="slidenum">
              <a:rPr lang="en-GB" smtClean="0"/>
              <a:t>149</a:t>
            </a:fld>
            <a:endParaRPr lang="en-GB"/>
          </a:p>
        </p:txBody>
      </p:sp>
    </p:spTree>
    <p:extLst>
      <p:ext uri="{BB962C8B-B14F-4D97-AF65-F5344CB8AC3E}">
        <p14:creationId xmlns:p14="http://schemas.microsoft.com/office/powerpoint/2010/main" val="629839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35365-8DA7-141A-8DEB-49626DC1A5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672E2-1E1D-7240-7022-7FF31EDF78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B12A6-3530-0D93-00AB-67B506B4E35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07948B-05BD-DFA0-051F-E5EA7A99BFEE}"/>
              </a:ext>
            </a:extLst>
          </p:cNvPr>
          <p:cNvSpPr>
            <a:spLocks noGrp="1"/>
          </p:cNvSpPr>
          <p:nvPr>
            <p:ph type="sldNum" sz="quarter" idx="5"/>
          </p:nvPr>
        </p:nvSpPr>
        <p:spPr/>
        <p:txBody>
          <a:bodyPr/>
          <a:lstStyle/>
          <a:p>
            <a:fld id="{02704187-5B97-4A5D-B8A2-4369BA826EB3}" type="slidenum">
              <a:rPr lang="en-GB" smtClean="0"/>
              <a:t>150</a:t>
            </a:fld>
            <a:endParaRPr lang="en-GB"/>
          </a:p>
        </p:txBody>
      </p:sp>
    </p:spTree>
    <p:extLst>
      <p:ext uri="{BB962C8B-B14F-4D97-AF65-F5344CB8AC3E}">
        <p14:creationId xmlns:p14="http://schemas.microsoft.com/office/powerpoint/2010/main" val="874915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0BCA7-0F10-F57D-5C8F-ECE68747E4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C7F45-79BC-EDC4-F642-5B0D560B4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F3992-9163-6B7A-D2C1-12E79092C4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870D36-F7FF-6F16-4B3F-1A479FE55698}"/>
              </a:ext>
            </a:extLst>
          </p:cNvPr>
          <p:cNvSpPr>
            <a:spLocks noGrp="1"/>
          </p:cNvSpPr>
          <p:nvPr>
            <p:ph type="sldNum" sz="quarter" idx="5"/>
          </p:nvPr>
        </p:nvSpPr>
        <p:spPr/>
        <p:txBody>
          <a:bodyPr/>
          <a:lstStyle/>
          <a:p>
            <a:fld id="{02704187-5B97-4A5D-B8A2-4369BA826EB3}" type="slidenum">
              <a:rPr lang="en-GB" smtClean="0"/>
              <a:t>151</a:t>
            </a:fld>
            <a:endParaRPr lang="en-GB"/>
          </a:p>
        </p:txBody>
      </p:sp>
    </p:spTree>
    <p:extLst>
      <p:ext uri="{BB962C8B-B14F-4D97-AF65-F5344CB8AC3E}">
        <p14:creationId xmlns:p14="http://schemas.microsoft.com/office/powerpoint/2010/main" val="219993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3C69E-6944-CDD2-1F36-A797ADC91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4C463-7DDC-36C8-164D-D9361D510D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096A9-262E-0314-66BD-E9E791AC8E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EE2C4C-1A91-B2BB-2D69-D60B83E2296F}"/>
              </a:ext>
            </a:extLst>
          </p:cNvPr>
          <p:cNvSpPr>
            <a:spLocks noGrp="1"/>
          </p:cNvSpPr>
          <p:nvPr>
            <p:ph type="sldNum" sz="quarter" idx="5"/>
          </p:nvPr>
        </p:nvSpPr>
        <p:spPr/>
        <p:txBody>
          <a:bodyPr/>
          <a:lstStyle/>
          <a:p>
            <a:fld id="{02704187-5B97-4A5D-B8A2-4369BA826EB3}" type="slidenum">
              <a:rPr lang="en-GB" smtClean="0"/>
              <a:t>152</a:t>
            </a:fld>
            <a:endParaRPr lang="en-GB"/>
          </a:p>
        </p:txBody>
      </p:sp>
    </p:spTree>
    <p:extLst>
      <p:ext uri="{BB962C8B-B14F-4D97-AF65-F5344CB8AC3E}">
        <p14:creationId xmlns:p14="http://schemas.microsoft.com/office/powerpoint/2010/main" val="1002310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C3422-BCE4-5034-6504-59EC61BE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FEB89-F468-B7D8-D8DF-6813B54B5C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0C679-356E-E9B4-5283-D3DB9D15CE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45D792C-85C4-D861-0866-53B1AAAFCB00}"/>
              </a:ext>
            </a:extLst>
          </p:cNvPr>
          <p:cNvSpPr>
            <a:spLocks noGrp="1"/>
          </p:cNvSpPr>
          <p:nvPr>
            <p:ph type="sldNum" sz="quarter" idx="5"/>
          </p:nvPr>
        </p:nvSpPr>
        <p:spPr/>
        <p:txBody>
          <a:bodyPr/>
          <a:lstStyle/>
          <a:p>
            <a:fld id="{02704187-5B97-4A5D-B8A2-4369BA826EB3}" type="slidenum">
              <a:rPr lang="en-GB" smtClean="0"/>
              <a:t>96</a:t>
            </a:fld>
            <a:endParaRPr lang="en-GB"/>
          </a:p>
        </p:txBody>
      </p:sp>
    </p:spTree>
    <p:extLst>
      <p:ext uri="{BB962C8B-B14F-4D97-AF65-F5344CB8AC3E}">
        <p14:creationId xmlns:p14="http://schemas.microsoft.com/office/powerpoint/2010/main" val="647113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9F0C-4CFB-B298-E27C-239C697CD1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EB260-4379-A1E8-51E4-1A72E5E629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6F30B-BADB-6BD8-C572-9992BF2EDBC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C7467A-631A-E3FE-EAE6-2D2E81263302}"/>
              </a:ext>
            </a:extLst>
          </p:cNvPr>
          <p:cNvSpPr>
            <a:spLocks noGrp="1"/>
          </p:cNvSpPr>
          <p:nvPr>
            <p:ph type="sldNum" sz="quarter" idx="5"/>
          </p:nvPr>
        </p:nvSpPr>
        <p:spPr/>
        <p:txBody>
          <a:bodyPr/>
          <a:lstStyle/>
          <a:p>
            <a:fld id="{02704187-5B97-4A5D-B8A2-4369BA826EB3}" type="slidenum">
              <a:rPr lang="en-GB" smtClean="0"/>
              <a:t>153</a:t>
            </a:fld>
            <a:endParaRPr lang="en-GB"/>
          </a:p>
        </p:txBody>
      </p:sp>
    </p:spTree>
    <p:extLst>
      <p:ext uri="{BB962C8B-B14F-4D97-AF65-F5344CB8AC3E}">
        <p14:creationId xmlns:p14="http://schemas.microsoft.com/office/powerpoint/2010/main" val="1443507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5156E-C943-F306-7CD6-28A281D29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C2F79-1128-570F-C415-996EDD0F2A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AEDEED-D756-8354-5EE3-E39BB8B6B6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859901E-D4FD-09DA-8CD8-C4FF5B8C4C20}"/>
              </a:ext>
            </a:extLst>
          </p:cNvPr>
          <p:cNvSpPr>
            <a:spLocks noGrp="1"/>
          </p:cNvSpPr>
          <p:nvPr>
            <p:ph type="sldNum" sz="quarter" idx="5"/>
          </p:nvPr>
        </p:nvSpPr>
        <p:spPr/>
        <p:txBody>
          <a:bodyPr/>
          <a:lstStyle/>
          <a:p>
            <a:fld id="{02704187-5B97-4A5D-B8A2-4369BA826EB3}" type="slidenum">
              <a:rPr lang="en-GB" smtClean="0"/>
              <a:t>154</a:t>
            </a:fld>
            <a:endParaRPr lang="en-GB"/>
          </a:p>
        </p:txBody>
      </p:sp>
    </p:spTree>
    <p:extLst>
      <p:ext uri="{BB962C8B-B14F-4D97-AF65-F5344CB8AC3E}">
        <p14:creationId xmlns:p14="http://schemas.microsoft.com/office/powerpoint/2010/main" val="1519858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C59DC-470B-9362-4290-C4C9289BB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01F24-E785-B7B8-FE34-470AFCC177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B39285-752F-935B-4FF3-EE47562AED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3B6A43-F674-9263-5284-76C959D70B50}"/>
              </a:ext>
            </a:extLst>
          </p:cNvPr>
          <p:cNvSpPr>
            <a:spLocks noGrp="1"/>
          </p:cNvSpPr>
          <p:nvPr>
            <p:ph type="sldNum" sz="quarter" idx="5"/>
          </p:nvPr>
        </p:nvSpPr>
        <p:spPr/>
        <p:txBody>
          <a:bodyPr/>
          <a:lstStyle/>
          <a:p>
            <a:fld id="{02704187-5B97-4A5D-B8A2-4369BA826EB3}" type="slidenum">
              <a:rPr lang="en-GB" smtClean="0"/>
              <a:t>155</a:t>
            </a:fld>
            <a:endParaRPr lang="en-GB"/>
          </a:p>
        </p:txBody>
      </p:sp>
    </p:spTree>
    <p:extLst>
      <p:ext uri="{BB962C8B-B14F-4D97-AF65-F5344CB8AC3E}">
        <p14:creationId xmlns:p14="http://schemas.microsoft.com/office/powerpoint/2010/main" val="736373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2AEE3-EFC9-09B3-1048-FF907F6D71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32A2F-FA8F-DE24-66F4-06FCC7F247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9D1330-A1A3-D9CA-78EC-4EA4B93D22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F8489C-C968-3B4D-ED85-EAAA44EB1FE4}"/>
              </a:ext>
            </a:extLst>
          </p:cNvPr>
          <p:cNvSpPr>
            <a:spLocks noGrp="1"/>
          </p:cNvSpPr>
          <p:nvPr>
            <p:ph type="sldNum" sz="quarter" idx="5"/>
          </p:nvPr>
        </p:nvSpPr>
        <p:spPr/>
        <p:txBody>
          <a:bodyPr/>
          <a:lstStyle/>
          <a:p>
            <a:fld id="{02704187-5B97-4A5D-B8A2-4369BA826EB3}" type="slidenum">
              <a:rPr lang="en-GB" smtClean="0"/>
              <a:t>156</a:t>
            </a:fld>
            <a:endParaRPr lang="en-GB"/>
          </a:p>
        </p:txBody>
      </p:sp>
    </p:spTree>
    <p:extLst>
      <p:ext uri="{BB962C8B-B14F-4D97-AF65-F5344CB8AC3E}">
        <p14:creationId xmlns:p14="http://schemas.microsoft.com/office/powerpoint/2010/main" val="2841427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5C9B6-ECC5-9502-BB4B-69311C1610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27CC32-9399-89C0-7E76-224E25AE31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E15F90-8766-2769-2C74-87179823F2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2CDD6D-160E-A457-7D05-FFDD5E14AEEB}"/>
              </a:ext>
            </a:extLst>
          </p:cNvPr>
          <p:cNvSpPr>
            <a:spLocks noGrp="1"/>
          </p:cNvSpPr>
          <p:nvPr>
            <p:ph type="sldNum" sz="quarter" idx="5"/>
          </p:nvPr>
        </p:nvSpPr>
        <p:spPr/>
        <p:txBody>
          <a:bodyPr/>
          <a:lstStyle/>
          <a:p>
            <a:fld id="{02704187-5B97-4A5D-B8A2-4369BA826EB3}" type="slidenum">
              <a:rPr lang="en-GB" smtClean="0"/>
              <a:t>157</a:t>
            </a:fld>
            <a:endParaRPr lang="en-GB"/>
          </a:p>
        </p:txBody>
      </p:sp>
    </p:spTree>
    <p:extLst>
      <p:ext uri="{BB962C8B-B14F-4D97-AF65-F5344CB8AC3E}">
        <p14:creationId xmlns:p14="http://schemas.microsoft.com/office/powerpoint/2010/main" val="1044197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6D5D1-F767-7EC8-CF72-B44EFBF481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C5FED-7C0D-27B0-B1F2-940A0BEAE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5E95F-6A67-32C4-8C1E-A2A9A629A5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B8A5AE0-ECFA-7D7D-8BF6-628F8CDDED07}"/>
              </a:ext>
            </a:extLst>
          </p:cNvPr>
          <p:cNvSpPr>
            <a:spLocks noGrp="1"/>
          </p:cNvSpPr>
          <p:nvPr>
            <p:ph type="sldNum" sz="quarter" idx="5"/>
          </p:nvPr>
        </p:nvSpPr>
        <p:spPr/>
        <p:txBody>
          <a:bodyPr/>
          <a:lstStyle/>
          <a:p>
            <a:fld id="{02704187-5B97-4A5D-B8A2-4369BA826EB3}" type="slidenum">
              <a:rPr lang="en-GB" smtClean="0"/>
              <a:t>158</a:t>
            </a:fld>
            <a:endParaRPr lang="en-GB"/>
          </a:p>
        </p:txBody>
      </p:sp>
    </p:spTree>
    <p:extLst>
      <p:ext uri="{BB962C8B-B14F-4D97-AF65-F5344CB8AC3E}">
        <p14:creationId xmlns:p14="http://schemas.microsoft.com/office/powerpoint/2010/main" val="2037960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31A6D-C987-144C-856E-CB5FC969C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2F889A-CBAF-71D3-6411-9763A7793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CEAA6-147F-E06B-42B3-6476713F57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5C7DB6-B1A0-2559-FBDB-F493B5DBDFD3}"/>
              </a:ext>
            </a:extLst>
          </p:cNvPr>
          <p:cNvSpPr>
            <a:spLocks noGrp="1"/>
          </p:cNvSpPr>
          <p:nvPr>
            <p:ph type="sldNum" sz="quarter" idx="5"/>
          </p:nvPr>
        </p:nvSpPr>
        <p:spPr/>
        <p:txBody>
          <a:bodyPr/>
          <a:lstStyle/>
          <a:p>
            <a:fld id="{02704187-5B97-4A5D-B8A2-4369BA826EB3}" type="slidenum">
              <a:rPr lang="en-GB" smtClean="0"/>
              <a:t>159</a:t>
            </a:fld>
            <a:endParaRPr lang="en-GB"/>
          </a:p>
        </p:txBody>
      </p:sp>
    </p:spTree>
    <p:extLst>
      <p:ext uri="{BB962C8B-B14F-4D97-AF65-F5344CB8AC3E}">
        <p14:creationId xmlns:p14="http://schemas.microsoft.com/office/powerpoint/2010/main" val="653334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79047-E372-4A3D-B253-4AA310CC6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8428A-B891-329B-A463-08F9A350B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7C2F96-E6C6-7600-B038-012B24C776D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4BD95A-81C5-1513-CE32-2198C3188BA3}"/>
              </a:ext>
            </a:extLst>
          </p:cNvPr>
          <p:cNvSpPr>
            <a:spLocks noGrp="1"/>
          </p:cNvSpPr>
          <p:nvPr>
            <p:ph type="sldNum" sz="quarter" idx="5"/>
          </p:nvPr>
        </p:nvSpPr>
        <p:spPr/>
        <p:txBody>
          <a:bodyPr/>
          <a:lstStyle/>
          <a:p>
            <a:fld id="{02704187-5B97-4A5D-B8A2-4369BA826EB3}" type="slidenum">
              <a:rPr lang="en-GB" smtClean="0"/>
              <a:t>160</a:t>
            </a:fld>
            <a:endParaRPr lang="en-GB"/>
          </a:p>
        </p:txBody>
      </p:sp>
    </p:spTree>
    <p:extLst>
      <p:ext uri="{BB962C8B-B14F-4D97-AF65-F5344CB8AC3E}">
        <p14:creationId xmlns:p14="http://schemas.microsoft.com/office/powerpoint/2010/main" val="2285937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60449-F16B-0B7C-6099-C2853568B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81012-8920-3F7E-EAC1-C6E13ED6E6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311BD-2242-7C13-A872-B8130FDEF3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42ED39-8A54-0D15-3505-B350F44A9506}"/>
              </a:ext>
            </a:extLst>
          </p:cNvPr>
          <p:cNvSpPr>
            <a:spLocks noGrp="1"/>
          </p:cNvSpPr>
          <p:nvPr>
            <p:ph type="sldNum" sz="quarter" idx="5"/>
          </p:nvPr>
        </p:nvSpPr>
        <p:spPr/>
        <p:txBody>
          <a:bodyPr/>
          <a:lstStyle/>
          <a:p>
            <a:fld id="{02704187-5B97-4A5D-B8A2-4369BA826EB3}" type="slidenum">
              <a:rPr lang="en-GB" smtClean="0"/>
              <a:t>161</a:t>
            </a:fld>
            <a:endParaRPr lang="en-GB"/>
          </a:p>
        </p:txBody>
      </p:sp>
    </p:spTree>
    <p:extLst>
      <p:ext uri="{BB962C8B-B14F-4D97-AF65-F5344CB8AC3E}">
        <p14:creationId xmlns:p14="http://schemas.microsoft.com/office/powerpoint/2010/main" val="448623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BC7A9-472B-0D33-0B5E-29DF9E7D2E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FCD8F-F47C-5F10-D566-4B315622B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B71CD-8DC8-D896-F7B8-B12F23AD36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B65B52-961F-8F7C-E146-53635A36B772}"/>
              </a:ext>
            </a:extLst>
          </p:cNvPr>
          <p:cNvSpPr>
            <a:spLocks noGrp="1"/>
          </p:cNvSpPr>
          <p:nvPr>
            <p:ph type="sldNum" sz="quarter" idx="5"/>
          </p:nvPr>
        </p:nvSpPr>
        <p:spPr/>
        <p:txBody>
          <a:bodyPr/>
          <a:lstStyle/>
          <a:p>
            <a:fld id="{02704187-5B97-4A5D-B8A2-4369BA826EB3}" type="slidenum">
              <a:rPr lang="en-GB" smtClean="0"/>
              <a:t>162</a:t>
            </a:fld>
            <a:endParaRPr lang="en-GB"/>
          </a:p>
        </p:txBody>
      </p:sp>
    </p:spTree>
    <p:extLst>
      <p:ext uri="{BB962C8B-B14F-4D97-AF65-F5344CB8AC3E}">
        <p14:creationId xmlns:p14="http://schemas.microsoft.com/office/powerpoint/2010/main" val="1207368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29301-FB40-21BC-A733-58434A93F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92A482-A1FB-C717-9BB9-12C40F19F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21C242-DC6A-52A5-C57F-77BA1BA79ED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AF0B896-C217-879E-02A8-AAE62085F098}"/>
              </a:ext>
            </a:extLst>
          </p:cNvPr>
          <p:cNvSpPr>
            <a:spLocks noGrp="1"/>
          </p:cNvSpPr>
          <p:nvPr>
            <p:ph type="sldNum" sz="quarter" idx="5"/>
          </p:nvPr>
        </p:nvSpPr>
        <p:spPr/>
        <p:txBody>
          <a:bodyPr/>
          <a:lstStyle/>
          <a:p>
            <a:fld id="{02704187-5B97-4A5D-B8A2-4369BA826EB3}" type="slidenum">
              <a:rPr lang="en-GB" smtClean="0"/>
              <a:t>112</a:t>
            </a:fld>
            <a:endParaRPr lang="en-GB"/>
          </a:p>
        </p:txBody>
      </p:sp>
    </p:spTree>
    <p:extLst>
      <p:ext uri="{BB962C8B-B14F-4D97-AF65-F5344CB8AC3E}">
        <p14:creationId xmlns:p14="http://schemas.microsoft.com/office/powerpoint/2010/main" val="33793578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275F8-5124-A71C-567B-7EE88BAFF5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3E12E9-59BC-62C8-5ADA-A502736290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0BF8B-6BC1-53F3-E88D-8C89D89A83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6DA524-1860-0028-B056-2F37549CF729}"/>
              </a:ext>
            </a:extLst>
          </p:cNvPr>
          <p:cNvSpPr>
            <a:spLocks noGrp="1"/>
          </p:cNvSpPr>
          <p:nvPr>
            <p:ph type="sldNum" sz="quarter" idx="5"/>
          </p:nvPr>
        </p:nvSpPr>
        <p:spPr/>
        <p:txBody>
          <a:bodyPr/>
          <a:lstStyle/>
          <a:p>
            <a:fld id="{02704187-5B97-4A5D-B8A2-4369BA826EB3}" type="slidenum">
              <a:rPr lang="en-GB" smtClean="0"/>
              <a:t>163</a:t>
            </a:fld>
            <a:endParaRPr lang="en-GB"/>
          </a:p>
        </p:txBody>
      </p:sp>
    </p:spTree>
    <p:extLst>
      <p:ext uri="{BB962C8B-B14F-4D97-AF65-F5344CB8AC3E}">
        <p14:creationId xmlns:p14="http://schemas.microsoft.com/office/powerpoint/2010/main" val="3184933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8DAB6-20DA-5957-714F-14040F30BA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D7099-DF0B-9181-DEFA-27AD754916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04955-20DB-3259-3113-1F48449504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26E4C7-5734-26EC-6931-084F20FA628B}"/>
              </a:ext>
            </a:extLst>
          </p:cNvPr>
          <p:cNvSpPr>
            <a:spLocks noGrp="1"/>
          </p:cNvSpPr>
          <p:nvPr>
            <p:ph type="sldNum" sz="quarter" idx="5"/>
          </p:nvPr>
        </p:nvSpPr>
        <p:spPr/>
        <p:txBody>
          <a:bodyPr/>
          <a:lstStyle/>
          <a:p>
            <a:fld id="{02704187-5B97-4A5D-B8A2-4369BA826EB3}" type="slidenum">
              <a:rPr lang="en-GB" smtClean="0"/>
              <a:t>164</a:t>
            </a:fld>
            <a:endParaRPr lang="en-GB"/>
          </a:p>
        </p:txBody>
      </p:sp>
    </p:spTree>
    <p:extLst>
      <p:ext uri="{BB962C8B-B14F-4D97-AF65-F5344CB8AC3E}">
        <p14:creationId xmlns:p14="http://schemas.microsoft.com/office/powerpoint/2010/main" val="2537664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FCDAB-AB35-5BBE-217E-01A324A13F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E43F65-7682-2C05-BE8C-020726A3C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09651-BF4F-28AC-64D6-852CDCBA74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C7AC6F-444D-622A-96DA-D7C7E29A89F8}"/>
              </a:ext>
            </a:extLst>
          </p:cNvPr>
          <p:cNvSpPr>
            <a:spLocks noGrp="1"/>
          </p:cNvSpPr>
          <p:nvPr>
            <p:ph type="sldNum" sz="quarter" idx="5"/>
          </p:nvPr>
        </p:nvSpPr>
        <p:spPr/>
        <p:txBody>
          <a:bodyPr/>
          <a:lstStyle/>
          <a:p>
            <a:fld id="{02704187-5B97-4A5D-B8A2-4369BA826EB3}" type="slidenum">
              <a:rPr lang="en-GB" smtClean="0"/>
              <a:t>165</a:t>
            </a:fld>
            <a:endParaRPr lang="en-GB"/>
          </a:p>
        </p:txBody>
      </p:sp>
    </p:spTree>
    <p:extLst>
      <p:ext uri="{BB962C8B-B14F-4D97-AF65-F5344CB8AC3E}">
        <p14:creationId xmlns:p14="http://schemas.microsoft.com/office/powerpoint/2010/main" val="4226130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D9942-65C2-9F5F-A1EA-EF1461BE8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BABFF-78C2-97A6-14CC-011669AF8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274C3-D0E6-BAFA-1F19-0DE7AA500C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4D88B1-24A4-1C15-A8C3-E7BDDC8329EE}"/>
              </a:ext>
            </a:extLst>
          </p:cNvPr>
          <p:cNvSpPr>
            <a:spLocks noGrp="1"/>
          </p:cNvSpPr>
          <p:nvPr>
            <p:ph type="sldNum" sz="quarter" idx="5"/>
          </p:nvPr>
        </p:nvSpPr>
        <p:spPr/>
        <p:txBody>
          <a:bodyPr/>
          <a:lstStyle/>
          <a:p>
            <a:fld id="{02704187-5B97-4A5D-B8A2-4369BA826EB3}" type="slidenum">
              <a:rPr lang="en-GB" smtClean="0"/>
              <a:t>166</a:t>
            </a:fld>
            <a:endParaRPr lang="en-GB"/>
          </a:p>
        </p:txBody>
      </p:sp>
    </p:spTree>
    <p:extLst>
      <p:ext uri="{BB962C8B-B14F-4D97-AF65-F5344CB8AC3E}">
        <p14:creationId xmlns:p14="http://schemas.microsoft.com/office/powerpoint/2010/main" val="1398047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D829B-D36B-6B82-DD1E-4B4BC6985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3C6F6-8E20-A28D-9DDB-9C75DFAEE5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7ECBA9-B977-C870-A191-A28F1F27AC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BD1984-1960-E651-6EEC-510013B307C2}"/>
              </a:ext>
            </a:extLst>
          </p:cNvPr>
          <p:cNvSpPr>
            <a:spLocks noGrp="1"/>
          </p:cNvSpPr>
          <p:nvPr>
            <p:ph type="sldNum" sz="quarter" idx="5"/>
          </p:nvPr>
        </p:nvSpPr>
        <p:spPr/>
        <p:txBody>
          <a:bodyPr/>
          <a:lstStyle/>
          <a:p>
            <a:fld id="{02704187-5B97-4A5D-B8A2-4369BA826EB3}" type="slidenum">
              <a:rPr lang="en-GB" smtClean="0"/>
              <a:t>167</a:t>
            </a:fld>
            <a:endParaRPr lang="en-GB"/>
          </a:p>
        </p:txBody>
      </p:sp>
    </p:spTree>
    <p:extLst>
      <p:ext uri="{BB962C8B-B14F-4D97-AF65-F5344CB8AC3E}">
        <p14:creationId xmlns:p14="http://schemas.microsoft.com/office/powerpoint/2010/main" val="3166425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1FCAB-6E2C-B6F2-6CC0-1B4F4B4D1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17275C-3F82-A031-70D1-1EA6CD8D5A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D81955-E45F-0870-6F18-C6A7150296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CA91C1-ECF4-7C68-1EC7-07D64DBFBA2E}"/>
              </a:ext>
            </a:extLst>
          </p:cNvPr>
          <p:cNvSpPr>
            <a:spLocks noGrp="1"/>
          </p:cNvSpPr>
          <p:nvPr>
            <p:ph type="sldNum" sz="quarter" idx="5"/>
          </p:nvPr>
        </p:nvSpPr>
        <p:spPr/>
        <p:txBody>
          <a:bodyPr/>
          <a:lstStyle/>
          <a:p>
            <a:fld id="{02704187-5B97-4A5D-B8A2-4369BA826EB3}" type="slidenum">
              <a:rPr lang="en-GB" smtClean="0"/>
              <a:t>170</a:t>
            </a:fld>
            <a:endParaRPr lang="en-GB"/>
          </a:p>
        </p:txBody>
      </p:sp>
    </p:spTree>
    <p:extLst>
      <p:ext uri="{BB962C8B-B14F-4D97-AF65-F5344CB8AC3E}">
        <p14:creationId xmlns:p14="http://schemas.microsoft.com/office/powerpoint/2010/main" val="4076427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4F6F8-5601-19D5-1C83-792B497BF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C8C1C-16B1-BC9B-ACEF-A43DACD1D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FE9B76-490E-2EF1-110F-9B96F95729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CAC593-0385-4C74-4922-EE6B624DBBF9}"/>
              </a:ext>
            </a:extLst>
          </p:cNvPr>
          <p:cNvSpPr>
            <a:spLocks noGrp="1"/>
          </p:cNvSpPr>
          <p:nvPr>
            <p:ph type="sldNum" sz="quarter" idx="5"/>
          </p:nvPr>
        </p:nvSpPr>
        <p:spPr/>
        <p:txBody>
          <a:bodyPr/>
          <a:lstStyle/>
          <a:p>
            <a:fld id="{02704187-5B97-4A5D-B8A2-4369BA826EB3}" type="slidenum">
              <a:rPr lang="en-GB" smtClean="0"/>
              <a:t>171</a:t>
            </a:fld>
            <a:endParaRPr lang="en-GB"/>
          </a:p>
        </p:txBody>
      </p:sp>
    </p:spTree>
    <p:extLst>
      <p:ext uri="{BB962C8B-B14F-4D97-AF65-F5344CB8AC3E}">
        <p14:creationId xmlns:p14="http://schemas.microsoft.com/office/powerpoint/2010/main" val="3784294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6C658-EB83-C7E4-265C-EDC5A1027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7B36A-560E-D093-4608-9C1ED4ACB1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1807CC-C19C-207E-4439-9DA5BF43AB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6B892D-B6F3-FA53-B948-AFDC03A4062B}"/>
              </a:ext>
            </a:extLst>
          </p:cNvPr>
          <p:cNvSpPr>
            <a:spLocks noGrp="1"/>
          </p:cNvSpPr>
          <p:nvPr>
            <p:ph type="sldNum" sz="quarter" idx="5"/>
          </p:nvPr>
        </p:nvSpPr>
        <p:spPr/>
        <p:txBody>
          <a:bodyPr/>
          <a:lstStyle/>
          <a:p>
            <a:fld id="{02704187-5B97-4A5D-B8A2-4369BA826EB3}" type="slidenum">
              <a:rPr lang="en-GB" smtClean="0"/>
              <a:t>172</a:t>
            </a:fld>
            <a:endParaRPr lang="en-GB"/>
          </a:p>
        </p:txBody>
      </p:sp>
    </p:spTree>
    <p:extLst>
      <p:ext uri="{BB962C8B-B14F-4D97-AF65-F5344CB8AC3E}">
        <p14:creationId xmlns:p14="http://schemas.microsoft.com/office/powerpoint/2010/main" val="2067283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186F8-0BA6-EE0A-BE90-B95C5058A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6D6A4-E834-A3CB-59AA-C8BC2C7005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5A6C42-8899-F162-3E54-10B3141258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5E1FA3-B6B7-EBC3-F6D5-D2BB1FC660FB}"/>
              </a:ext>
            </a:extLst>
          </p:cNvPr>
          <p:cNvSpPr>
            <a:spLocks noGrp="1"/>
          </p:cNvSpPr>
          <p:nvPr>
            <p:ph type="sldNum" sz="quarter" idx="5"/>
          </p:nvPr>
        </p:nvSpPr>
        <p:spPr/>
        <p:txBody>
          <a:bodyPr/>
          <a:lstStyle/>
          <a:p>
            <a:fld id="{02704187-5B97-4A5D-B8A2-4369BA826EB3}" type="slidenum">
              <a:rPr lang="en-GB" smtClean="0"/>
              <a:t>173</a:t>
            </a:fld>
            <a:endParaRPr lang="en-GB"/>
          </a:p>
        </p:txBody>
      </p:sp>
    </p:spTree>
    <p:extLst>
      <p:ext uri="{BB962C8B-B14F-4D97-AF65-F5344CB8AC3E}">
        <p14:creationId xmlns:p14="http://schemas.microsoft.com/office/powerpoint/2010/main" val="699060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80D85-91C6-2322-B3F3-3DFF70708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37502-0470-00B7-1345-83A10047E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13CFF2-5053-57B8-7D45-EB19D5D83BD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06C9B7A-3054-5258-6E2D-BE3AF0EEC5BF}"/>
              </a:ext>
            </a:extLst>
          </p:cNvPr>
          <p:cNvSpPr>
            <a:spLocks noGrp="1"/>
          </p:cNvSpPr>
          <p:nvPr>
            <p:ph type="sldNum" sz="quarter" idx="5"/>
          </p:nvPr>
        </p:nvSpPr>
        <p:spPr/>
        <p:txBody>
          <a:bodyPr/>
          <a:lstStyle/>
          <a:p>
            <a:fld id="{02704187-5B97-4A5D-B8A2-4369BA826EB3}" type="slidenum">
              <a:rPr lang="en-GB" smtClean="0"/>
              <a:t>123</a:t>
            </a:fld>
            <a:endParaRPr lang="en-GB"/>
          </a:p>
        </p:txBody>
      </p:sp>
    </p:spTree>
    <p:extLst>
      <p:ext uri="{BB962C8B-B14F-4D97-AF65-F5344CB8AC3E}">
        <p14:creationId xmlns:p14="http://schemas.microsoft.com/office/powerpoint/2010/main" val="1021555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simplified schematic of the IV converter is made up of a three-stage amplifier with feedback resistors RF.</a:t>
            </a:r>
          </a:p>
          <a:p>
            <a:r>
              <a:rPr lang="en-US"/>
              <a:t>Miller and right half-plane zero compensations are performed by the two RC networks, RC–CC.</a:t>
            </a:r>
          </a:p>
        </p:txBody>
      </p:sp>
      <p:sp>
        <p:nvSpPr>
          <p:cNvPr id="4" name="Slide Number Placeholder 3"/>
          <p:cNvSpPr>
            <a:spLocks noGrp="1"/>
          </p:cNvSpPr>
          <p:nvPr>
            <p:ph type="sldNum" sz="quarter" idx="5"/>
          </p:nvPr>
        </p:nvSpPr>
        <p:spPr/>
        <p:txBody>
          <a:bodyPr/>
          <a:lstStyle/>
          <a:p>
            <a:fld id="{02704187-5B97-4A5D-B8A2-4369BA826EB3}" type="slidenum">
              <a:rPr lang="en-GB" smtClean="0"/>
              <a:t>127</a:t>
            </a:fld>
            <a:endParaRPr lang="en-GB"/>
          </a:p>
        </p:txBody>
      </p:sp>
    </p:spTree>
    <p:extLst>
      <p:ext uri="{BB962C8B-B14F-4D97-AF65-F5344CB8AC3E}">
        <p14:creationId xmlns:p14="http://schemas.microsoft.com/office/powerpoint/2010/main" val="136950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F2EBC-ECED-2DF7-8A42-C25173F25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6B7DC-AD9C-DF7D-D3E7-513531995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BCE87-37B3-2672-86E2-171E40B745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DE46D5B-F683-63F0-ED3A-FF680E19967B}"/>
              </a:ext>
            </a:extLst>
          </p:cNvPr>
          <p:cNvSpPr>
            <a:spLocks noGrp="1"/>
          </p:cNvSpPr>
          <p:nvPr>
            <p:ph type="sldNum" sz="quarter" idx="5"/>
          </p:nvPr>
        </p:nvSpPr>
        <p:spPr/>
        <p:txBody>
          <a:bodyPr/>
          <a:lstStyle/>
          <a:p>
            <a:fld id="{02704187-5B97-4A5D-B8A2-4369BA826EB3}" type="slidenum">
              <a:rPr lang="en-GB" smtClean="0"/>
              <a:t>128</a:t>
            </a:fld>
            <a:endParaRPr lang="en-GB"/>
          </a:p>
        </p:txBody>
      </p:sp>
    </p:spTree>
    <p:extLst>
      <p:ext uri="{BB962C8B-B14F-4D97-AF65-F5344CB8AC3E}">
        <p14:creationId xmlns:p14="http://schemas.microsoft.com/office/powerpoint/2010/main" val="332167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8619-96F4-6878-5A38-64E3EE256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BEBEA-A9FA-E7C7-792B-51ED57DF3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234C6-E877-23DE-20B7-B473B8AA0DA8}"/>
              </a:ext>
            </a:extLst>
          </p:cNvPr>
          <p:cNvSpPr>
            <a:spLocks noGrp="1"/>
          </p:cNvSpPr>
          <p:nvPr>
            <p:ph type="body" idx="1"/>
          </p:nvPr>
        </p:nvSpPr>
        <p:spPr/>
        <p:txBody>
          <a:bodyPr/>
          <a:lstStyle/>
          <a:p>
            <a:r>
              <a:rPr lang="en-US"/>
              <a:t>The first stage of the amplifier is implemented by a differential pair with the resistive load, RL, to meet the low-noise requirement.</a:t>
            </a:r>
          </a:p>
        </p:txBody>
      </p:sp>
      <p:sp>
        <p:nvSpPr>
          <p:cNvPr id="4" name="Slide Number Placeholder 3">
            <a:extLst>
              <a:ext uri="{FF2B5EF4-FFF2-40B4-BE49-F238E27FC236}">
                <a16:creationId xmlns:a16="http://schemas.microsoft.com/office/drawing/2014/main" id="{95C2EA92-4787-2061-02DA-9CB0518DD3BE}"/>
              </a:ext>
            </a:extLst>
          </p:cNvPr>
          <p:cNvSpPr>
            <a:spLocks noGrp="1"/>
          </p:cNvSpPr>
          <p:nvPr>
            <p:ph type="sldNum" sz="quarter" idx="5"/>
          </p:nvPr>
        </p:nvSpPr>
        <p:spPr/>
        <p:txBody>
          <a:bodyPr/>
          <a:lstStyle/>
          <a:p>
            <a:fld id="{02704187-5B97-4A5D-B8A2-4369BA826EB3}" type="slidenum">
              <a:rPr lang="en-GB" smtClean="0"/>
              <a:t>129</a:t>
            </a:fld>
            <a:endParaRPr lang="en-GB"/>
          </a:p>
        </p:txBody>
      </p:sp>
    </p:spTree>
    <p:extLst>
      <p:ext uri="{BB962C8B-B14F-4D97-AF65-F5344CB8AC3E}">
        <p14:creationId xmlns:p14="http://schemas.microsoft.com/office/powerpoint/2010/main" val="1793787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341BF-D27F-67AE-4029-945937983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817A2-2512-9A50-C6C4-D24E84B6A1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C786BB-FCCC-5FC1-F231-007706549DE7}"/>
              </a:ext>
            </a:extLst>
          </p:cNvPr>
          <p:cNvSpPr>
            <a:spLocks noGrp="1"/>
          </p:cNvSpPr>
          <p:nvPr>
            <p:ph type="body" idx="1"/>
          </p:nvPr>
        </p:nvSpPr>
        <p:spPr/>
        <p:txBody>
          <a:bodyPr/>
          <a:lstStyle/>
          <a:p>
            <a:r>
              <a:rPr lang="en-US"/>
              <a:t>The second stage is a conventional differential topology with active load</a:t>
            </a:r>
          </a:p>
        </p:txBody>
      </p:sp>
      <p:sp>
        <p:nvSpPr>
          <p:cNvPr id="4" name="Slide Number Placeholder 3">
            <a:extLst>
              <a:ext uri="{FF2B5EF4-FFF2-40B4-BE49-F238E27FC236}">
                <a16:creationId xmlns:a16="http://schemas.microsoft.com/office/drawing/2014/main" id="{41B27E32-5859-0AFE-7606-8915464D1F4D}"/>
              </a:ext>
            </a:extLst>
          </p:cNvPr>
          <p:cNvSpPr>
            <a:spLocks noGrp="1"/>
          </p:cNvSpPr>
          <p:nvPr>
            <p:ph type="sldNum" sz="quarter" idx="5"/>
          </p:nvPr>
        </p:nvSpPr>
        <p:spPr/>
        <p:txBody>
          <a:bodyPr/>
          <a:lstStyle/>
          <a:p>
            <a:fld id="{02704187-5B97-4A5D-B8A2-4369BA826EB3}" type="slidenum">
              <a:rPr lang="en-GB" smtClean="0"/>
              <a:t>130</a:t>
            </a:fld>
            <a:endParaRPr lang="en-GB"/>
          </a:p>
        </p:txBody>
      </p:sp>
    </p:spTree>
    <p:extLst>
      <p:ext uri="{BB962C8B-B14F-4D97-AF65-F5344CB8AC3E}">
        <p14:creationId xmlns:p14="http://schemas.microsoft.com/office/powerpoint/2010/main" val="237575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85C1-F306-2F27-E019-B44FE0CFB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3C27294-A9A0-57EB-4A9E-53E0632960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D5AD1DD-6730-05F6-1541-029ABCBA14E5}"/>
              </a:ext>
            </a:extLst>
          </p:cNvPr>
          <p:cNvSpPr>
            <a:spLocks noGrp="1"/>
          </p:cNvSpPr>
          <p:nvPr>
            <p:ph type="dt" sz="half" idx="10"/>
          </p:nvPr>
        </p:nvSpPr>
        <p:spPr/>
        <p:txBody>
          <a:bodyPr/>
          <a:lstStyle/>
          <a:p>
            <a:fld id="{66BD5E9F-BC78-4E66-8B1D-98A881D9D4BF}" type="datetimeFigureOut">
              <a:rPr lang="en-GB" smtClean="0"/>
              <a:t>24/09/2025</a:t>
            </a:fld>
            <a:endParaRPr lang="en-GB"/>
          </a:p>
        </p:txBody>
      </p:sp>
      <p:sp>
        <p:nvSpPr>
          <p:cNvPr id="5" name="Footer Placeholder 4">
            <a:extLst>
              <a:ext uri="{FF2B5EF4-FFF2-40B4-BE49-F238E27FC236}">
                <a16:creationId xmlns:a16="http://schemas.microsoft.com/office/drawing/2014/main" id="{3E1A9E05-BC77-968D-6274-9641726D56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E4636A-9B96-692C-20F1-E4DB44C79FDC}"/>
              </a:ext>
            </a:extLst>
          </p:cNvPr>
          <p:cNvSpPr>
            <a:spLocks noGrp="1"/>
          </p:cNvSpPr>
          <p:nvPr>
            <p:ph type="sldNum" sz="quarter" idx="12"/>
          </p:nvPr>
        </p:nvSpPr>
        <p:spPr/>
        <p:txBody>
          <a:bodyPr/>
          <a:lstStyle/>
          <a:p>
            <a:fld id="{505D1306-8CE2-4F4A-B305-D8DFB295BFC1}" type="slidenum">
              <a:rPr lang="en-GB" smtClean="0"/>
              <a:t>‹#›</a:t>
            </a:fld>
            <a:endParaRPr lang="en-GB"/>
          </a:p>
        </p:txBody>
      </p:sp>
    </p:spTree>
    <p:extLst>
      <p:ext uri="{BB962C8B-B14F-4D97-AF65-F5344CB8AC3E}">
        <p14:creationId xmlns:p14="http://schemas.microsoft.com/office/powerpoint/2010/main" val="3230472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0776-3E89-E356-D2DE-BD1B23FEBEF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5C4CD6-34A7-1E06-C88A-C03675DC71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5A529B-FA4A-51EA-7186-4A2A864E1A31}"/>
              </a:ext>
            </a:extLst>
          </p:cNvPr>
          <p:cNvSpPr>
            <a:spLocks noGrp="1"/>
          </p:cNvSpPr>
          <p:nvPr>
            <p:ph type="dt" sz="half" idx="10"/>
          </p:nvPr>
        </p:nvSpPr>
        <p:spPr/>
        <p:txBody>
          <a:bodyPr/>
          <a:lstStyle/>
          <a:p>
            <a:fld id="{66BD5E9F-BC78-4E66-8B1D-98A881D9D4BF}" type="datetimeFigureOut">
              <a:rPr lang="en-GB" smtClean="0"/>
              <a:t>24/09/2025</a:t>
            </a:fld>
            <a:endParaRPr lang="en-GB"/>
          </a:p>
        </p:txBody>
      </p:sp>
      <p:sp>
        <p:nvSpPr>
          <p:cNvPr id="5" name="Footer Placeholder 4">
            <a:extLst>
              <a:ext uri="{FF2B5EF4-FFF2-40B4-BE49-F238E27FC236}">
                <a16:creationId xmlns:a16="http://schemas.microsoft.com/office/drawing/2014/main" id="{ED544451-ACBE-C4AE-1048-3079B08EAF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8A9A2E-532D-50E5-4E73-3E83033A9B7A}"/>
              </a:ext>
            </a:extLst>
          </p:cNvPr>
          <p:cNvSpPr>
            <a:spLocks noGrp="1"/>
          </p:cNvSpPr>
          <p:nvPr>
            <p:ph type="sldNum" sz="quarter" idx="12"/>
          </p:nvPr>
        </p:nvSpPr>
        <p:spPr/>
        <p:txBody>
          <a:bodyPr/>
          <a:lstStyle/>
          <a:p>
            <a:fld id="{505D1306-8CE2-4F4A-B305-D8DFB295BFC1}" type="slidenum">
              <a:rPr lang="en-GB" smtClean="0"/>
              <a:t>‹#›</a:t>
            </a:fld>
            <a:endParaRPr lang="en-GB"/>
          </a:p>
        </p:txBody>
      </p:sp>
    </p:spTree>
    <p:extLst>
      <p:ext uri="{BB962C8B-B14F-4D97-AF65-F5344CB8AC3E}">
        <p14:creationId xmlns:p14="http://schemas.microsoft.com/office/powerpoint/2010/main" val="168446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28E26F-03F3-442D-9A54-8AC694081C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C7C7B9-8A9D-9B32-B89E-7F7DE75342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00CFF7-1613-C72A-0046-4BC80C8C0077}"/>
              </a:ext>
            </a:extLst>
          </p:cNvPr>
          <p:cNvSpPr>
            <a:spLocks noGrp="1"/>
          </p:cNvSpPr>
          <p:nvPr>
            <p:ph type="dt" sz="half" idx="10"/>
          </p:nvPr>
        </p:nvSpPr>
        <p:spPr/>
        <p:txBody>
          <a:bodyPr/>
          <a:lstStyle/>
          <a:p>
            <a:fld id="{66BD5E9F-BC78-4E66-8B1D-98A881D9D4BF}" type="datetimeFigureOut">
              <a:rPr lang="en-GB" smtClean="0"/>
              <a:t>24/09/2025</a:t>
            </a:fld>
            <a:endParaRPr lang="en-GB"/>
          </a:p>
        </p:txBody>
      </p:sp>
      <p:sp>
        <p:nvSpPr>
          <p:cNvPr id="5" name="Footer Placeholder 4">
            <a:extLst>
              <a:ext uri="{FF2B5EF4-FFF2-40B4-BE49-F238E27FC236}">
                <a16:creationId xmlns:a16="http://schemas.microsoft.com/office/drawing/2014/main" id="{5D06220D-B01F-3A8F-2B4F-D618375BAB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DA1B84-5FD6-ECE1-AA09-504D428F088A}"/>
              </a:ext>
            </a:extLst>
          </p:cNvPr>
          <p:cNvSpPr>
            <a:spLocks noGrp="1"/>
          </p:cNvSpPr>
          <p:nvPr>
            <p:ph type="sldNum" sz="quarter" idx="12"/>
          </p:nvPr>
        </p:nvSpPr>
        <p:spPr/>
        <p:txBody>
          <a:bodyPr/>
          <a:lstStyle/>
          <a:p>
            <a:fld id="{505D1306-8CE2-4F4A-B305-D8DFB295BFC1}" type="slidenum">
              <a:rPr lang="en-GB" smtClean="0"/>
              <a:t>‹#›</a:t>
            </a:fld>
            <a:endParaRPr lang="en-GB"/>
          </a:p>
        </p:txBody>
      </p:sp>
    </p:spTree>
    <p:extLst>
      <p:ext uri="{BB962C8B-B14F-4D97-AF65-F5344CB8AC3E}">
        <p14:creationId xmlns:p14="http://schemas.microsoft.com/office/powerpoint/2010/main" val="454641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C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A9C5A2D-F62D-1D17-EBA2-32F8724BFF44}"/>
              </a:ext>
            </a:extLst>
          </p:cNvPr>
          <p:cNvSpPr/>
          <p:nvPr userDrawn="1"/>
        </p:nvSpPr>
        <p:spPr>
          <a:xfrm>
            <a:off x="1" y="176017"/>
            <a:ext cx="12192001" cy="2016000"/>
          </a:xfrm>
          <a:prstGeom prst="rect">
            <a:avLst/>
          </a:prstGeom>
          <a:solidFill>
            <a:srgbClr val="EBD099"/>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sym typeface="Arial"/>
            </a:endParaRPr>
          </a:p>
        </p:txBody>
      </p:sp>
      <p:grpSp>
        <p:nvGrpSpPr>
          <p:cNvPr id="16" name="Group 15">
            <a:extLst>
              <a:ext uri="{FF2B5EF4-FFF2-40B4-BE49-F238E27FC236}">
                <a16:creationId xmlns:a16="http://schemas.microsoft.com/office/drawing/2014/main" id="{0DF30E6F-967F-3392-8898-1516430747F1}"/>
              </a:ext>
            </a:extLst>
          </p:cNvPr>
          <p:cNvGrpSpPr/>
          <p:nvPr userDrawn="1"/>
        </p:nvGrpSpPr>
        <p:grpSpPr>
          <a:xfrm>
            <a:off x="3824605" y="305478"/>
            <a:ext cx="4542790" cy="1822913"/>
            <a:chOff x="3717766" y="343577"/>
            <a:chExt cx="4542790" cy="1822913"/>
          </a:xfrm>
        </p:grpSpPr>
        <p:sp>
          <p:nvSpPr>
            <p:cNvPr id="17" name="TextBox 16">
              <a:extLst>
                <a:ext uri="{FF2B5EF4-FFF2-40B4-BE49-F238E27FC236}">
                  <a16:creationId xmlns:a16="http://schemas.microsoft.com/office/drawing/2014/main" id="{0103FDF1-8059-25B5-0EFC-3CBB0EC7AFEC}"/>
                </a:ext>
              </a:extLst>
            </p:cNvPr>
            <p:cNvSpPr txBox="1"/>
            <p:nvPr/>
          </p:nvSpPr>
          <p:spPr>
            <a:xfrm>
              <a:off x="3857466" y="1293805"/>
              <a:ext cx="4377188" cy="738664"/>
            </a:xfrm>
            <a:prstGeom prst="rect">
              <a:avLst/>
            </a:prstGeom>
            <a:noFill/>
          </p:spPr>
          <p:txBody>
            <a:bodyPr wrap="square" rtlCol="1">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CUFE-CHS 2025</a:t>
              </a:r>
              <a:endParaRPr kumimoji="0" lang="ar-EG" sz="4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18" name="TextBox 17">
              <a:extLst>
                <a:ext uri="{FF2B5EF4-FFF2-40B4-BE49-F238E27FC236}">
                  <a16:creationId xmlns:a16="http://schemas.microsoft.com/office/drawing/2014/main" id="{46FFC925-A68B-3102-7018-54CB6AEF6C41}"/>
                </a:ext>
              </a:extLst>
            </p:cNvPr>
            <p:cNvSpPr txBox="1"/>
            <p:nvPr/>
          </p:nvSpPr>
          <p:spPr>
            <a:xfrm>
              <a:off x="3717766" y="1904880"/>
              <a:ext cx="4542790" cy="261610"/>
            </a:xfrm>
            <a:prstGeom prst="rect">
              <a:avLst/>
            </a:prstGeom>
            <a:noFill/>
          </p:spPr>
          <p:txBody>
            <a:bodyPr wrap="square" rtlCol="1">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1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Cairo University - Faculty of Engineering - Credit Hour System</a:t>
              </a:r>
              <a:endParaRPr kumimoji="0" lang="ar-EG" sz="1100" b="1" i="0" u="none" strike="noStrike" kern="1200" cap="none" spc="-1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pic>
          <p:nvPicPr>
            <p:cNvPr id="19" name="Picture 18" descr="Logo&#10;&#10;Description automatically generated">
              <a:extLst>
                <a:ext uri="{FF2B5EF4-FFF2-40B4-BE49-F238E27FC236}">
                  <a16:creationId xmlns:a16="http://schemas.microsoft.com/office/drawing/2014/main" id="{0ED51E2C-0DFA-82D8-F29E-C3008BB4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567" y="343577"/>
              <a:ext cx="744725" cy="990000"/>
            </a:xfrm>
            <a:prstGeom prst="rect">
              <a:avLst/>
            </a:prstGeom>
          </p:spPr>
        </p:pic>
        <p:pic>
          <p:nvPicPr>
            <p:cNvPr id="20" name="Picture 19" descr="Logo&#10;&#10;Description automatically generated">
              <a:extLst>
                <a:ext uri="{FF2B5EF4-FFF2-40B4-BE49-F238E27FC236}">
                  <a16:creationId xmlns:a16="http://schemas.microsoft.com/office/drawing/2014/main" id="{52F122D2-2B4E-F2CF-B96D-0B0848088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828" y="343577"/>
              <a:ext cx="989753" cy="990000"/>
            </a:xfrm>
            <a:prstGeom prst="rect">
              <a:avLst/>
            </a:prstGeom>
          </p:spPr>
        </p:pic>
        <p:pic>
          <p:nvPicPr>
            <p:cNvPr id="21" name="Picture 20">
              <a:extLst>
                <a:ext uri="{FF2B5EF4-FFF2-40B4-BE49-F238E27FC236}">
                  <a16:creationId xmlns:a16="http://schemas.microsoft.com/office/drawing/2014/main" id="{8C1541E3-40E2-C92F-2FB6-0904332DF2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85117" y="343896"/>
              <a:ext cx="1369062" cy="989361"/>
            </a:xfrm>
            <a:prstGeom prst="rect">
              <a:avLst/>
            </a:prstGeom>
          </p:spPr>
        </p:pic>
      </p:grpSp>
      <p:cxnSp>
        <p:nvCxnSpPr>
          <p:cNvPr id="24" name="Straight Connector 23">
            <a:extLst>
              <a:ext uri="{FF2B5EF4-FFF2-40B4-BE49-F238E27FC236}">
                <a16:creationId xmlns:a16="http://schemas.microsoft.com/office/drawing/2014/main" id="{3E9D5FC1-5DB7-6F87-1CDF-CD699F05B954}"/>
              </a:ext>
            </a:extLst>
          </p:cNvPr>
          <p:cNvCxnSpPr>
            <a:cxnSpLocks/>
          </p:cNvCxnSpPr>
          <p:nvPr userDrawn="1"/>
        </p:nvCxnSpPr>
        <p:spPr>
          <a:xfrm>
            <a:off x="116114" y="6293420"/>
            <a:ext cx="11951999" cy="0"/>
          </a:xfrm>
          <a:prstGeom prst="line">
            <a:avLst/>
          </a:prstGeom>
          <a:ln w="63500">
            <a:solidFill>
              <a:srgbClr val="EBD099"/>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94BC566-3BDE-FBB8-DB32-F1B03E2EB19E}"/>
              </a:ext>
            </a:extLst>
          </p:cNvPr>
          <p:cNvSpPr/>
          <p:nvPr userDrawn="1"/>
        </p:nvSpPr>
        <p:spPr>
          <a:xfrm>
            <a:off x="2542942" y="6414569"/>
            <a:ext cx="642129" cy="341831"/>
          </a:xfrm>
          <a:prstGeom prst="rect">
            <a:avLst/>
          </a:prstGeom>
          <a:solidFill>
            <a:srgbClr val="EBD09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4611A"/>
                </a:solidFill>
                <a:effectLst/>
                <a:uLnTx/>
                <a:uFillTx/>
                <a:latin typeface="Arial" panose="020B0604020202020204" pitchFamily="34" charset="0"/>
                <a:ea typeface="+mn-ea"/>
                <a:cs typeface="Arial" panose="020B0604020202020204" pitchFamily="34" charset="0"/>
                <a:sym typeface="Arial"/>
              </a:rPr>
              <a:t>CCE</a:t>
            </a:r>
            <a:endParaRPr kumimoji="0" lang="ar-EG" sz="1800" b="1" i="0" u="none" strike="noStrike" kern="1200" cap="none" spc="0" normalizeH="0" baseline="0" noProof="0">
              <a:ln>
                <a:noFill/>
              </a:ln>
              <a:solidFill>
                <a:srgbClr val="84611A"/>
              </a:solidFill>
              <a:effectLst/>
              <a:uLnTx/>
              <a:uFillTx/>
              <a:latin typeface="Arial" panose="020B0604020202020204" pitchFamily="34" charset="0"/>
              <a:ea typeface="+mn-ea"/>
              <a:cs typeface="Arial" panose="020B0604020202020204" pitchFamily="34" charset="0"/>
              <a:sym typeface="Arial"/>
            </a:endParaRPr>
          </a:p>
        </p:txBody>
      </p:sp>
      <p:sp>
        <p:nvSpPr>
          <p:cNvPr id="2" name="Text Placeholder 28">
            <a:extLst>
              <a:ext uri="{FF2B5EF4-FFF2-40B4-BE49-F238E27FC236}">
                <a16:creationId xmlns:a16="http://schemas.microsoft.com/office/drawing/2014/main" id="{88EFB2F3-609F-484D-6634-D034690BED30}"/>
              </a:ext>
            </a:extLst>
          </p:cNvPr>
          <p:cNvSpPr>
            <a:spLocks noGrp="1"/>
          </p:cNvSpPr>
          <p:nvPr>
            <p:ph type="body" sz="quarter" idx="10" hasCustomPrompt="1"/>
          </p:nvPr>
        </p:nvSpPr>
        <p:spPr>
          <a:xfrm>
            <a:off x="1947420" y="2580339"/>
            <a:ext cx="8297161" cy="1403730"/>
          </a:xfrm>
          <a:prstGeom prst="rect">
            <a:avLst/>
          </a:prstGeom>
        </p:spPr>
        <p:txBody>
          <a:bodyPr tIns="90000" bIns="90000" anchor="ctr" anchorCtr="0">
            <a:normAutofit/>
          </a:bodyPr>
          <a:lstStyle>
            <a:lvl1pPr marL="0" indent="0" algn="ctr" defTabSz="457182" rtl="0" eaLnBrk="1" latinLnBrk="0" hangingPunct="1">
              <a:buNone/>
              <a:defRPr lang="en-US" sz="6000" kern="1200" dirty="0">
                <a:solidFill>
                  <a:srgbClr val="84611A"/>
                </a:solidFill>
                <a:latin typeface="Bauhaus 93" panose="04030905020B02020C02" pitchFamily="82" charset="0"/>
                <a:ea typeface="+mn-ea"/>
                <a:cs typeface="+mn-cs"/>
              </a:defRPr>
            </a:lvl1pPr>
          </a:lstStyle>
          <a:p>
            <a:pPr lvl="0"/>
            <a:r>
              <a:rPr lang="en-US"/>
              <a:t>Add Project Title</a:t>
            </a:r>
          </a:p>
        </p:txBody>
      </p:sp>
      <p:sp>
        <p:nvSpPr>
          <p:cNvPr id="3" name="Text Placeholder 28">
            <a:extLst>
              <a:ext uri="{FF2B5EF4-FFF2-40B4-BE49-F238E27FC236}">
                <a16:creationId xmlns:a16="http://schemas.microsoft.com/office/drawing/2014/main" id="{38B1996A-5EDB-C174-1D1E-7176B2A8139E}"/>
              </a:ext>
            </a:extLst>
          </p:cNvPr>
          <p:cNvSpPr>
            <a:spLocks noGrp="1"/>
          </p:cNvSpPr>
          <p:nvPr>
            <p:ph type="body" sz="quarter" idx="11" hasCustomPrompt="1"/>
          </p:nvPr>
        </p:nvSpPr>
        <p:spPr>
          <a:xfrm>
            <a:off x="1947422" y="4639706"/>
            <a:ext cx="3697289" cy="1347878"/>
          </a:xfrm>
          <a:prstGeom prst="rect">
            <a:avLst/>
          </a:prstGeom>
        </p:spPr>
        <p:txBody>
          <a:bodyPr wrap="square" tIns="90000" bIns="90000" anchor="t" anchorCtr="0">
            <a:noAutofit/>
          </a:bodyPr>
          <a:lstStyle>
            <a:lvl1pPr marL="180968" indent="-180968" algn="ctr" defTabSz="457182" rtl="0" eaLnBrk="1" latinLnBrk="0" hangingPunct="1">
              <a:lnSpc>
                <a:spcPct val="100000"/>
              </a:lnSpc>
              <a:spcBef>
                <a:spcPts val="0"/>
              </a:spcBef>
              <a:spcAft>
                <a:spcPts val="0"/>
              </a:spcAft>
              <a:buFont typeface="Wingdings" panose="05000000000000000000" pitchFamily="2" charset="2"/>
              <a:buChar char="§"/>
              <a:defRPr lang="en-US" sz="1600" b="1" kern="1200" dirty="0">
                <a:solidFill>
                  <a:schemeClr val="tx1"/>
                </a:solidFill>
                <a:latin typeface="Arial" panose="020B0604020202020204" pitchFamily="34" charset="0"/>
                <a:ea typeface="+mn-ea"/>
                <a:cs typeface="Arial" panose="020B0604020202020204" pitchFamily="34" charset="0"/>
              </a:defRPr>
            </a:lvl1pPr>
          </a:lstStyle>
          <a:p>
            <a:r>
              <a:rPr lang="nl-NL" b="1">
                <a:latin typeface="Arial" panose="020B0604020202020204" pitchFamily="34" charset="0"/>
                <a:cs typeface="Arial" panose="020B0604020202020204" pitchFamily="34" charset="0"/>
              </a:rPr>
              <a:t>Add student 1 name – code</a:t>
            </a:r>
          </a:p>
          <a:p>
            <a:r>
              <a:rPr lang="nl-NL" b="1">
                <a:latin typeface="Arial" panose="020B0604020202020204" pitchFamily="34" charset="0"/>
                <a:cs typeface="Arial" panose="020B0604020202020204" pitchFamily="34" charset="0"/>
              </a:rPr>
              <a:t>Add student 2 name – code</a:t>
            </a:r>
          </a:p>
          <a:p>
            <a:r>
              <a:rPr lang="nl-NL" b="1">
                <a:latin typeface="Arial" panose="020B0604020202020204" pitchFamily="34" charset="0"/>
                <a:cs typeface="Arial" panose="020B0604020202020204" pitchFamily="34" charset="0"/>
              </a:rPr>
              <a:t>Add student 3 name – code</a:t>
            </a:r>
          </a:p>
          <a:p>
            <a:r>
              <a:rPr lang="nl-NL" b="1">
                <a:latin typeface="Arial" panose="020B0604020202020204" pitchFamily="34" charset="0"/>
                <a:cs typeface="Arial" panose="020B0604020202020204" pitchFamily="34" charset="0"/>
              </a:rPr>
              <a:t>Add student 4 name – code</a:t>
            </a:r>
          </a:p>
          <a:p>
            <a:r>
              <a:rPr lang="nl-NL" b="1">
                <a:latin typeface="Arial" panose="020B0604020202020204" pitchFamily="34" charset="0"/>
                <a:cs typeface="Arial" panose="020B0604020202020204" pitchFamily="34" charset="0"/>
              </a:rPr>
              <a:t>Add student 5 name – code</a:t>
            </a:r>
          </a:p>
        </p:txBody>
      </p:sp>
      <p:sp>
        <p:nvSpPr>
          <p:cNvPr id="4" name="Text Placeholder 28">
            <a:extLst>
              <a:ext uri="{FF2B5EF4-FFF2-40B4-BE49-F238E27FC236}">
                <a16:creationId xmlns:a16="http://schemas.microsoft.com/office/drawing/2014/main" id="{D95154B9-DE30-F648-BC7B-FDB2AEC3E391}"/>
              </a:ext>
            </a:extLst>
          </p:cNvPr>
          <p:cNvSpPr>
            <a:spLocks noGrp="1"/>
          </p:cNvSpPr>
          <p:nvPr>
            <p:ph type="body" sz="quarter" idx="12" hasCustomPrompt="1"/>
          </p:nvPr>
        </p:nvSpPr>
        <p:spPr>
          <a:xfrm>
            <a:off x="6547292" y="4639706"/>
            <a:ext cx="3697289" cy="1347878"/>
          </a:xfrm>
          <a:prstGeom prst="rect">
            <a:avLst/>
          </a:prstGeom>
        </p:spPr>
        <p:txBody>
          <a:bodyPr tIns="90000" bIns="90000" anchor="t" anchorCtr="0">
            <a:normAutofit/>
          </a:bodyPr>
          <a:lstStyle>
            <a:lvl1pPr marL="180968" indent="-180968" algn="ctr" defTabSz="457182" rtl="0" eaLnBrk="1" latinLnBrk="0" hangingPunct="1">
              <a:lnSpc>
                <a:spcPct val="100000"/>
              </a:lnSpc>
              <a:spcBef>
                <a:spcPts val="0"/>
              </a:spcBef>
              <a:spcAft>
                <a:spcPts val="0"/>
              </a:spcAft>
              <a:buFont typeface="Wingdings" panose="05000000000000000000" pitchFamily="2" charset="2"/>
              <a:buChar char="§"/>
              <a:defRPr lang="en-US" sz="1600" b="1" kern="1200" dirty="0">
                <a:solidFill>
                  <a:schemeClr val="tx1"/>
                </a:solidFill>
                <a:latin typeface="Arial" panose="020B0604020202020204" pitchFamily="34" charset="0"/>
                <a:ea typeface="+mn-ea"/>
                <a:cs typeface="Arial" panose="020B0604020202020204" pitchFamily="34" charset="0"/>
              </a:defRPr>
            </a:lvl1pPr>
          </a:lstStyle>
          <a:p>
            <a:pPr lvl="0"/>
            <a:r>
              <a:rPr lang="en-US"/>
              <a:t>Add Supervisor title &amp; name</a:t>
            </a:r>
          </a:p>
        </p:txBody>
      </p:sp>
      <p:sp>
        <p:nvSpPr>
          <p:cNvPr id="5" name="TextBox 4">
            <a:extLst>
              <a:ext uri="{FF2B5EF4-FFF2-40B4-BE49-F238E27FC236}">
                <a16:creationId xmlns:a16="http://schemas.microsoft.com/office/drawing/2014/main" id="{2D67AAE0-40DA-D952-AAF8-E35EB86A5E3F}"/>
              </a:ext>
            </a:extLst>
          </p:cNvPr>
          <p:cNvSpPr txBox="1"/>
          <p:nvPr userDrawn="1"/>
        </p:nvSpPr>
        <p:spPr>
          <a:xfrm>
            <a:off x="6456810" y="4352369"/>
            <a:ext cx="3012636" cy="369332"/>
          </a:xfrm>
          <a:prstGeom prst="rect">
            <a:avLst/>
          </a:prstGeom>
          <a:noFill/>
        </p:spPr>
        <p:txBody>
          <a:bodyPr wrap="square" rtlCol="1">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Under Supervision of :</a:t>
            </a:r>
          </a:p>
        </p:txBody>
      </p:sp>
      <p:sp>
        <p:nvSpPr>
          <p:cNvPr id="6" name="TextBox 5">
            <a:extLst>
              <a:ext uri="{FF2B5EF4-FFF2-40B4-BE49-F238E27FC236}">
                <a16:creationId xmlns:a16="http://schemas.microsoft.com/office/drawing/2014/main" id="{7C179AF8-80CA-4345-1C59-BD745D56C1ED}"/>
              </a:ext>
            </a:extLst>
          </p:cNvPr>
          <p:cNvSpPr txBox="1"/>
          <p:nvPr userDrawn="1"/>
        </p:nvSpPr>
        <p:spPr>
          <a:xfrm>
            <a:off x="1947420" y="4352369"/>
            <a:ext cx="3012636" cy="369332"/>
          </a:xfrm>
          <a:prstGeom prst="rect">
            <a:avLst/>
          </a:prstGeom>
          <a:noFill/>
        </p:spPr>
        <p:txBody>
          <a:bodyPr wrap="square" rtlCol="1">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Submitted By:</a:t>
            </a:r>
          </a:p>
        </p:txBody>
      </p:sp>
    </p:spTree>
    <p:extLst>
      <p:ext uri="{BB962C8B-B14F-4D97-AF65-F5344CB8AC3E}">
        <p14:creationId xmlns:p14="http://schemas.microsoft.com/office/powerpoint/2010/main" val="3567638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85C1-F306-2F27-E019-B44FE0CFB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3C27294-A9A0-57EB-4A9E-53E0632960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D5AD1DD-6730-05F6-1541-029ABCBA14E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6BD5E9F-BC78-4E66-8B1D-98A881D9D4BF}" type="datetimeFigureOut">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24/09/2025</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E1A9E05-BC77-968D-6274-9641726D561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99E4636A-9B96-692C-20F1-E4DB44C79F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D1306-8CE2-4F4A-B305-D8DFB295BFC1}" type="slidenum">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9886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FC71-BB84-FF7C-C8D6-F84DBE6FF28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CF42E3-C55F-304D-8FE8-057C138509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360C06-5EF4-FE89-A082-B3CBCF6F3C27}"/>
              </a:ext>
            </a:extLst>
          </p:cNvPr>
          <p:cNvSpPr>
            <a:spLocks noGrp="1"/>
          </p:cNvSpPr>
          <p:nvPr>
            <p:ph type="dt" sz="half" idx="10"/>
          </p:nvPr>
        </p:nvSpPr>
        <p:spPr/>
        <p:txBody>
          <a:bodyPr/>
          <a:lstStyle/>
          <a:p>
            <a:fld id="{66BD5E9F-BC78-4E66-8B1D-98A881D9D4BF}" type="datetimeFigureOut">
              <a:rPr lang="en-GB" smtClean="0"/>
              <a:t>24/09/2025</a:t>
            </a:fld>
            <a:endParaRPr lang="en-GB"/>
          </a:p>
        </p:txBody>
      </p:sp>
      <p:sp>
        <p:nvSpPr>
          <p:cNvPr id="5" name="Footer Placeholder 4">
            <a:extLst>
              <a:ext uri="{FF2B5EF4-FFF2-40B4-BE49-F238E27FC236}">
                <a16:creationId xmlns:a16="http://schemas.microsoft.com/office/drawing/2014/main" id="{840F8AC0-9E67-934F-C515-C0A2261261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82CD29-621E-7F93-D97D-C31347273CA2}"/>
              </a:ext>
            </a:extLst>
          </p:cNvPr>
          <p:cNvSpPr>
            <a:spLocks noGrp="1"/>
          </p:cNvSpPr>
          <p:nvPr>
            <p:ph type="sldNum" sz="quarter" idx="12"/>
          </p:nvPr>
        </p:nvSpPr>
        <p:spPr/>
        <p:txBody>
          <a:bodyPr/>
          <a:lstStyle/>
          <a:p>
            <a:fld id="{505D1306-8CE2-4F4A-B305-D8DFB295BFC1}" type="slidenum">
              <a:rPr lang="en-GB" smtClean="0"/>
              <a:t>‹#›</a:t>
            </a:fld>
            <a:endParaRPr lang="en-GB"/>
          </a:p>
        </p:txBody>
      </p:sp>
    </p:spTree>
    <p:extLst>
      <p:ext uri="{BB962C8B-B14F-4D97-AF65-F5344CB8AC3E}">
        <p14:creationId xmlns:p14="http://schemas.microsoft.com/office/powerpoint/2010/main" val="209751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DC8A-D3CC-30B9-A204-8B5506F8EA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2B7D9A4-C71B-2D54-AA9E-34FADCCB6A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3258D7-6BD3-5026-86BB-7732E6C9C677}"/>
              </a:ext>
            </a:extLst>
          </p:cNvPr>
          <p:cNvSpPr>
            <a:spLocks noGrp="1"/>
          </p:cNvSpPr>
          <p:nvPr>
            <p:ph type="dt" sz="half" idx="10"/>
          </p:nvPr>
        </p:nvSpPr>
        <p:spPr/>
        <p:txBody>
          <a:bodyPr/>
          <a:lstStyle/>
          <a:p>
            <a:fld id="{66BD5E9F-BC78-4E66-8B1D-98A881D9D4BF}" type="datetimeFigureOut">
              <a:rPr lang="en-GB" smtClean="0"/>
              <a:t>24/09/2025</a:t>
            </a:fld>
            <a:endParaRPr lang="en-GB"/>
          </a:p>
        </p:txBody>
      </p:sp>
      <p:sp>
        <p:nvSpPr>
          <p:cNvPr id="5" name="Footer Placeholder 4">
            <a:extLst>
              <a:ext uri="{FF2B5EF4-FFF2-40B4-BE49-F238E27FC236}">
                <a16:creationId xmlns:a16="http://schemas.microsoft.com/office/drawing/2014/main" id="{1117974D-7C9E-A14A-EF10-BE98E17863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89A85C-D3A5-8B4A-9C86-CD9AEE25760E}"/>
              </a:ext>
            </a:extLst>
          </p:cNvPr>
          <p:cNvSpPr>
            <a:spLocks noGrp="1"/>
          </p:cNvSpPr>
          <p:nvPr>
            <p:ph type="sldNum" sz="quarter" idx="12"/>
          </p:nvPr>
        </p:nvSpPr>
        <p:spPr/>
        <p:txBody>
          <a:bodyPr/>
          <a:lstStyle/>
          <a:p>
            <a:fld id="{505D1306-8CE2-4F4A-B305-D8DFB295BFC1}" type="slidenum">
              <a:rPr lang="en-GB" smtClean="0"/>
              <a:t>‹#›</a:t>
            </a:fld>
            <a:endParaRPr lang="en-GB"/>
          </a:p>
        </p:txBody>
      </p:sp>
    </p:spTree>
    <p:extLst>
      <p:ext uri="{BB962C8B-B14F-4D97-AF65-F5344CB8AC3E}">
        <p14:creationId xmlns:p14="http://schemas.microsoft.com/office/powerpoint/2010/main" val="1190402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BC668-1F66-6354-50D9-C115A94EDE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200EC83-0EFA-2B63-4995-02C8502BF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D4B3A91-B384-160C-A05C-AFC87E7E1E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18D695F-A9D8-EBD4-BE2C-0A0AFE470C4B}"/>
              </a:ext>
            </a:extLst>
          </p:cNvPr>
          <p:cNvSpPr>
            <a:spLocks noGrp="1"/>
          </p:cNvSpPr>
          <p:nvPr>
            <p:ph type="dt" sz="half" idx="10"/>
          </p:nvPr>
        </p:nvSpPr>
        <p:spPr/>
        <p:txBody>
          <a:bodyPr/>
          <a:lstStyle/>
          <a:p>
            <a:fld id="{66BD5E9F-BC78-4E66-8B1D-98A881D9D4BF}" type="datetimeFigureOut">
              <a:rPr lang="en-GB" smtClean="0"/>
              <a:t>24/09/2025</a:t>
            </a:fld>
            <a:endParaRPr lang="en-GB"/>
          </a:p>
        </p:txBody>
      </p:sp>
      <p:sp>
        <p:nvSpPr>
          <p:cNvPr id="6" name="Footer Placeholder 5">
            <a:extLst>
              <a:ext uri="{FF2B5EF4-FFF2-40B4-BE49-F238E27FC236}">
                <a16:creationId xmlns:a16="http://schemas.microsoft.com/office/drawing/2014/main" id="{2EA99EF5-F3FC-9ABA-BBE7-C6AB501ED6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F57341A-A0AB-E414-1322-85A01DCAAD0E}"/>
              </a:ext>
            </a:extLst>
          </p:cNvPr>
          <p:cNvSpPr>
            <a:spLocks noGrp="1"/>
          </p:cNvSpPr>
          <p:nvPr>
            <p:ph type="sldNum" sz="quarter" idx="12"/>
          </p:nvPr>
        </p:nvSpPr>
        <p:spPr/>
        <p:txBody>
          <a:bodyPr/>
          <a:lstStyle/>
          <a:p>
            <a:fld id="{505D1306-8CE2-4F4A-B305-D8DFB295BFC1}" type="slidenum">
              <a:rPr lang="en-GB" smtClean="0"/>
              <a:t>‹#›</a:t>
            </a:fld>
            <a:endParaRPr lang="en-GB"/>
          </a:p>
        </p:txBody>
      </p:sp>
    </p:spTree>
    <p:extLst>
      <p:ext uri="{BB962C8B-B14F-4D97-AF65-F5344CB8AC3E}">
        <p14:creationId xmlns:p14="http://schemas.microsoft.com/office/powerpoint/2010/main" val="387415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F6BD-2680-38F3-9449-B6540691E8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1C4CE26-FC3C-2C36-BCBB-5B78677FF1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CA5027-87AD-1FCE-B006-22A7AB7854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CF7DD7E-E9CF-DD77-60E1-04A4405490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C9D3B1-71AB-2452-D934-D860D49CB4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BFC9768-2338-866F-04AB-5DD4C48C9335}"/>
              </a:ext>
            </a:extLst>
          </p:cNvPr>
          <p:cNvSpPr>
            <a:spLocks noGrp="1"/>
          </p:cNvSpPr>
          <p:nvPr>
            <p:ph type="dt" sz="half" idx="10"/>
          </p:nvPr>
        </p:nvSpPr>
        <p:spPr/>
        <p:txBody>
          <a:bodyPr/>
          <a:lstStyle/>
          <a:p>
            <a:fld id="{66BD5E9F-BC78-4E66-8B1D-98A881D9D4BF}" type="datetimeFigureOut">
              <a:rPr lang="en-GB" smtClean="0"/>
              <a:t>24/09/2025</a:t>
            </a:fld>
            <a:endParaRPr lang="en-GB"/>
          </a:p>
        </p:txBody>
      </p:sp>
      <p:sp>
        <p:nvSpPr>
          <p:cNvPr id="8" name="Footer Placeholder 7">
            <a:extLst>
              <a:ext uri="{FF2B5EF4-FFF2-40B4-BE49-F238E27FC236}">
                <a16:creationId xmlns:a16="http://schemas.microsoft.com/office/drawing/2014/main" id="{9DDAD041-5F48-C4EE-2FDC-C63B0E4471A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EB2C513-6AB4-4430-E49A-2B07DBA62DD1}"/>
              </a:ext>
            </a:extLst>
          </p:cNvPr>
          <p:cNvSpPr>
            <a:spLocks noGrp="1"/>
          </p:cNvSpPr>
          <p:nvPr>
            <p:ph type="sldNum" sz="quarter" idx="12"/>
          </p:nvPr>
        </p:nvSpPr>
        <p:spPr/>
        <p:txBody>
          <a:bodyPr/>
          <a:lstStyle/>
          <a:p>
            <a:fld id="{505D1306-8CE2-4F4A-B305-D8DFB295BFC1}" type="slidenum">
              <a:rPr lang="en-GB" smtClean="0"/>
              <a:t>‹#›</a:t>
            </a:fld>
            <a:endParaRPr lang="en-GB"/>
          </a:p>
        </p:txBody>
      </p:sp>
    </p:spTree>
    <p:extLst>
      <p:ext uri="{BB962C8B-B14F-4D97-AF65-F5344CB8AC3E}">
        <p14:creationId xmlns:p14="http://schemas.microsoft.com/office/powerpoint/2010/main" val="2983300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139F-C496-2448-2535-C2891022780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4D29D6A-FE0E-7D35-5453-80AC4F5A989E}"/>
              </a:ext>
            </a:extLst>
          </p:cNvPr>
          <p:cNvSpPr>
            <a:spLocks noGrp="1"/>
          </p:cNvSpPr>
          <p:nvPr>
            <p:ph type="dt" sz="half" idx="10"/>
          </p:nvPr>
        </p:nvSpPr>
        <p:spPr/>
        <p:txBody>
          <a:bodyPr/>
          <a:lstStyle/>
          <a:p>
            <a:fld id="{66BD5E9F-BC78-4E66-8B1D-98A881D9D4BF}" type="datetimeFigureOut">
              <a:rPr lang="en-GB" smtClean="0"/>
              <a:t>24/09/2025</a:t>
            </a:fld>
            <a:endParaRPr lang="en-GB"/>
          </a:p>
        </p:txBody>
      </p:sp>
      <p:sp>
        <p:nvSpPr>
          <p:cNvPr id="4" name="Footer Placeholder 3">
            <a:extLst>
              <a:ext uri="{FF2B5EF4-FFF2-40B4-BE49-F238E27FC236}">
                <a16:creationId xmlns:a16="http://schemas.microsoft.com/office/drawing/2014/main" id="{63FAF13B-BDC2-501B-7C82-5C5C33401F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7325AA9-28D9-B7D6-8845-E3164A693BD2}"/>
              </a:ext>
            </a:extLst>
          </p:cNvPr>
          <p:cNvSpPr>
            <a:spLocks noGrp="1"/>
          </p:cNvSpPr>
          <p:nvPr>
            <p:ph type="sldNum" sz="quarter" idx="12"/>
          </p:nvPr>
        </p:nvSpPr>
        <p:spPr/>
        <p:txBody>
          <a:bodyPr/>
          <a:lstStyle/>
          <a:p>
            <a:fld id="{505D1306-8CE2-4F4A-B305-D8DFB295BFC1}" type="slidenum">
              <a:rPr lang="en-GB" smtClean="0"/>
              <a:t>‹#›</a:t>
            </a:fld>
            <a:endParaRPr lang="en-GB"/>
          </a:p>
        </p:txBody>
      </p:sp>
    </p:spTree>
    <p:extLst>
      <p:ext uri="{BB962C8B-B14F-4D97-AF65-F5344CB8AC3E}">
        <p14:creationId xmlns:p14="http://schemas.microsoft.com/office/powerpoint/2010/main" val="169288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31EAA-AAFD-A7C0-532F-112FDE7C7E24}"/>
              </a:ext>
            </a:extLst>
          </p:cNvPr>
          <p:cNvSpPr>
            <a:spLocks noGrp="1"/>
          </p:cNvSpPr>
          <p:nvPr>
            <p:ph type="dt" sz="half" idx="10"/>
          </p:nvPr>
        </p:nvSpPr>
        <p:spPr/>
        <p:txBody>
          <a:bodyPr/>
          <a:lstStyle/>
          <a:p>
            <a:fld id="{66BD5E9F-BC78-4E66-8B1D-98A881D9D4BF}" type="datetimeFigureOut">
              <a:rPr lang="en-GB" smtClean="0"/>
              <a:t>24/09/2025</a:t>
            </a:fld>
            <a:endParaRPr lang="en-GB"/>
          </a:p>
        </p:txBody>
      </p:sp>
      <p:sp>
        <p:nvSpPr>
          <p:cNvPr id="3" name="Footer Placeholder 2">
            <a:extLst>
              <a:ext uri="{FF2B5EF4-FFF2-40B4-BE49-F238E27FC236}">
                <a16:creationId xmlns:a16="http://schemas.microsoft.com/office/drawing/2014/main" id="{45231063-6876-002C-B946-78375A5D7F1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6D21722-697B-7328-5DCD-A762BF170388}"/>
              </a:ext>
            </a:extLst>
          </p:cNvPr>
          <p:cNvSpPr>
            <a:spLocks noGrp="1"/>
          </p:cNvSpPr>
          <p:nvPr>
            <p:ph type="sldNum" sz="quarter" idx="12"/>
          </p:nvPr>
        </p:nvSpPr>
        <p:spPr/>
        <p:txBody>
          <a:bodyPr/>
          <a:lstStyle/>
          <a:p>
            <a:fld id="{505D1306-8CE2-4F4A-B305-D8DFB295BFC1}" type="slidenum">
              <a:rPr lang="en-GB" smtClean="0"/>
              <a:t>‹#›</a:t>
            </a:fld>
            <a:endParaRPr lang="en-GB"/>
          </a:p>
        </p:txBody>
      </p:sp>
    </p:spTree>
    <p:extLst>
      <p:ext uri="{BB962C8B-B14F-4D97-AF65-F5344CB8AC3E}">
        <p14:creationId xmlns:p14="http://schemas.microsoft.com/office/powerpoint/2010/main" val="1492393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4E9F-535C-2364-DC9C-BB1216B63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AB12E17-B6EB-9EE5-99CE-2B7F7AFB98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D5CE31A-38EF-C39F-A6D9-EDF812EBA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57EE24-178A-B939-7C39-CC08879D93F0}"/>
              </a:ext>
            </a:extLst>
          </p:cNvPr>
          <p:cNvSpPr>
            <a:spLocks noGrp="1"/>
          </p:cNvSpPr>
          <p:nvPr>
            <p:ph type="dt" sz="half" idx="10"/>
          </p:nvPr>
        </p:nvSpPr>
        <p:spPr/>
        <p:txBody>
          <a:bodyPr/>
          <a:lstStyle/>
          <a:p>
            <a:fld id="{66BD5E9F-BC78-4E66-8B1D-98A881D9D4BF}" type="datetimeFigureOut">
              <a:rPr lang="en-GB" smtClean="0"/>
              <a:t>24/09/2025</a:t>
            </a:fld>
            <a:endParaRPr lang="en-GB"/>
          </a:p>
        </p:txBody>
      </p:sp>
      <p:sp>
        <p:nvSpPr>
          <p:cNvPr id="6" name="Footer Placeholder 5">
            <a:extLst>
              <a:ext uri="{FF2B5EF4-FFF2-40B4-BE49-F238E27FC236}">
                <a16:creationId xmlns:a16="http://schemas.microsoft.com/office/drawing/2014/main" id="{7A02DD29-F71C-EF7A-B320-B7F4C9CADD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134F12-CE54-EC4C-3B69-0F462900A1CA}"/>
              </a:ext>
            </a:extLst>
          </p:cNvPr>
          <p:cNvSpPr>
            <a:spLocks noGrp="1"/>
          </p:cNvSpPr>
          <p:nvPr>
            <p:ph type="sldNum" sz="quarter" idx="12"/>
          </p:nvPr>
        </p:nvSpPr>
        <p:spPr/>
        <p:txBody>
          <a:bodyPr/>
          <a:lstStyle/>
          <a:p>
            <a:fld id="{505D1306-8CE2-4F4A-B305-D8DFB295BFC1}" type="slidenum">
              <a:rPr lang="en-GB" smtClean="0"/>
              <a:t>‹#›</a:t>
            </a:fld>
            <a:endParaRPr lang="en-GB"/>
          </a:p>
        </p:txBody>
      </p:sp>
    </p:spTree>
    <p:extLst>
      <p:ext uri="{BB962C8B-B14F-4D97-AF65-F5344CB8AC3E}">
        <p14:creationId xmlns:p14="http://schemas.microsoft.com/office/powerpoint/2010/main" val="3662126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FD67-6224-7F4A-B579-A6F83275E5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5F486BF-7B6B-B979-45D5-61FD2ED101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F8E9DC7-F11B-F446-AA45-D1F92FA46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2E59F7-475D-ED52-8D5A-BDFCABF0B997}"/>
              </a:ext>
            </a:extLst>
          </p:cNvPr>
          <p:cNvSpPr>
            <a:spLocks noGrp="1"/>
          </p:cNvSpPr>
          <p:nvPr>
            <p:ph type="dt" sz="half" idx="10"/>
          </p:nvPr>
        </p:nvSpPr>
        <p:spPr/>
        <p:txBody>
          <a:bodyPr/>
          <a:lstStyle/>
          <a:p>
            <a:fld id="{66BD5E9F-BC78-4E66-8B1D-98A881D9D4BF}" type="datetimeFigureOut">
              <a:rPr lang="en-GB" smtClean="0"/>
              <a:t>24/09/2025</a:t>
            </a:fld>
            <a:endParaRPr lang="en-GB"/>
          </a:p>
        </p:txBody>
      </p:sp>
      <p:sp>
        <p:nvSpPr>
          <p:cNvPr id="6" name="Footer Placeholder 5">
            <a:extLst>
              <a:ext uri="{FF2B5EF4-FFF2-40B4-BE49-F238E27FC236}">
                <a16:creationId xmlns:a16="http://schemas.microsoft.com/office/drawing/2014/main" id="{D128A1EB-1B21-07F1-D014-F298508DAC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331486-F552-5698-9CEF-8C2E7B9305FB}"/>
              </a:ext>
            </a:extLst>
          </p:cNvPr>
          <p:cNvSpPr>
            <a:spLocks noGrp="1"/>
          </p:cNvSpPr>
          <p:nvPr>
            <p:ph type="sldNum" sz="quarter" idx="12"/>
          </p:nvPr>
        </p:nvSpPr>
        <p:spPr/>
        <p:txBody>
          <a:bodyPr/>
          <a:lstStyle/>
          <a:p>
            <a:fld id="{505D1306-8CE2-4F4A-B305-D8DFB295BFC1}" type="slidenum">
              <a:rPr lang="en-GB" smtClean="0"/>
              <a:t>‹#›</a:t>
            </a:fld>
            <a:endParaRPr lang="en-GB"/>
          </a:p>
        </p:txBody>
      </p:sp>
    </p:spTree>
    <p:extLst>
      <p:ext uri="{BB962C8B-B14F-4D97-AF65-F5344CB8AC3E}">
        <p14:creationId xmlns:p14="http://schemas.microsoft.com/office/powerpoint/2010/main" val="403583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D1436C-6C26-0295-D605-517121E5BA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226B018-1B67-DD23-AAFA-49F6FD82DF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72B448-AF04-8614-86B3-A191244BFC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BD5E9F-BC78-4E66-8B1D-98A881D9D4BF}" type="datetimeFigureOut">
              <a:rPr lang="en-GB" smtClean="0"/>
              <a:t>24/09/2025</a:t>
            </a:fld>
            <a:endParaRPr lang="en-GB"/>
          </a:p>
        </p:txBody>
      </p:sp>
      <p:sp>
        <p:nvSpPr>
          <p:cNvPr id="5" name="Footer Placeholder 4">
            <a:extLst>
              <a:ext uri="{FF2B5EF4-FFF2-40B4-BE49-F238E27FC236}">
                <a16:creationId xmlns:a16="http://schemas.microsoft.com/office/drawing/2014/main" id="{21A4EEE8-92E7-EAC1-8338-2DD5F1F2E7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2A9B31D-F6C0-5995-AE0A-88243AAAF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05D1306-8CE2-4F4A-B305-D8DFB295BFC1}" type="slidenum">
              <a:rPr lang="en-GB" smtClean="0"/>
              <a:t>‹#›</a:t>
            </a:fld>
            <a:endParaRPr lang="en-GB"/>
          </a:p>
        </p:txBody>
      </p:sp>
    </p:spTree>
    <p:extLst>
      <p:ext uri="{BB962C8B-B14F-4D97-AF65-F5344CB8AC3E}">
        <p14:creationId xmlns:p14="http://schemas.microsoft.com/office/powerpoint/2010/main" val="1362246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683B308-E617-867E-4D60-E6A9E81CF7A2}"/>
              </a:ext>
            </a:extLst>
          </p:cNvPr>
          <p:cNvGrpSpPr/>
          <p:nvPr/>
        </p:nvGrpSpPr>
        <p:grpSpPr>
          <a:xfrm>
            <a:off x="120002" y="6414568"/>
            <a:ext cx="11951999" cy="341832"/>
            <a:chOff x="288985" y="29241510"/>
            <a:chExt cx="20842175" cy="853443"/>
          </a:xfrm>
        </p:grpSpPr>
        <p:sp>
          <p:nvSpPr>
            <p:cNvPr id="25" name="Rectangle 24">
              <a:extLst>
                <a:ext uri="{FF2B5EF4-FFF2-40B4-BE49-F238E27FC236}">
                  <a16:creationId xmlns:a16="http://schemas.microsoft.com/office/drawing/2014/main" id="{539F3C0B-1040-1974-9F77-AF5F11D293E3}"/>
                </a:ext>
              </a:extLst>
            </p:cNvPr>
            <p:cNvSpPr/>
            <p:nvPr/>
          </p:nvSpPr>
          <p:spPr>
            <a:xfrm>
              <a:off x="288985"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AEM</a:t>
              </a:r>
              <a:endParaRPr lang="ar-EG" sz="1400" b="1">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C0DCFD7-9957-9516-73F6-1313DF1A02B1}"/>
                </a:ext>
              </a:extLst>
            </p:cNvPr>
            <p:cNvSpPr/>
            <p:nvPr/>
          </p:nvSpPr>
          <p:spPr>
            <a:xfrm>
              <a:off x="1697729"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AET</a:t>
              </a:r>
              <a:endParaRPr lang="ar-EG" sz="1400" b="1">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1C46B3A8-8F7E-6286-CE35-CEC1E32C33FB}"/>
                </a:ext>
              </a:extLst>
            </p:cNvPr>
            <p:cNvSpPr/>
            <p:nvPr/>
          </p:nvSpPr>
          <p:spPr>
            <a:xfrm>
              <a:off x="3106473" y="29241510"/>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lvl="0" algn="ctr"/>
              <a:r>
                <a:rPr lang="en-US" sz="1400" b="1">
                  <a:latin typeface="Arial" panose="020B0604020202020204" pitchFamily="34" charset="0"/>
                  <a:cs typeface="Arial" panose="020B0604020202020204" pitchFamily="34" charset="0"/>
                </a:rPr>
                <a:t>BDE</a:t>
              </a:r>
              <a:endParaRPr lang="ar-EG" sz="1400" b="1">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4F87432C-ECD7-39B0-AE3F-1E6506DAB4F8}"/>
                </a:ext>
              </a:extLst>
            </p:cNvPr>
            <p:cNvSpPr/>
            <p:nvPr/>
          </p:nvSpPr>
          <p:spPr>
            <a:xfrm>
              <a:off x="4515217"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CCE</a:t>
              </a:r>
              <a:endParaRPr lang="ar-EG" sz="1400" b="1">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0915DC43-9A69-F9DB-3E24-3F337F7A9D05}"/>
                </a:ext>
              </a:extLst>
            </p:cNvPr>
            <p:cNvSpPr/>
            <p:nvPr/>
          </p:nvSpPr>
          <p:spPr>
            <a:xfrm>
              <a:off x="5923961"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CEM</a:t>
              </a:r>
              <a:endParaRPr lang="ar-EG" sz="1400" b="1">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7D4CD93F-FD3E-F384-9419-910D3E8C3ECA}"/>
                </a:ext>
              </a:extLst>
            </p:cNvPr>
            <p:cNvSpPr/>
            <p:nvPr/>
          </p:nvSpPr>
          <p:spPr>
            <a:xfrm>
              <a:off x="7332705"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CIE</a:t>
              </a:r>
              <a:endParaRPr lang="ar-EG" sz="1400" b="1">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29834458-5098-0944-F207-19481BFE2025}"/>
                </a:ext>
              </a:extLst>
            </p:cNvPr>
            <p:cNvSpPr/>
            <p:nvPr/>
          </p:nvSpPr>
          <p:spPr>
            <a:xfrm>
              <a:off x="8741449"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EEE</a:t>
              </a:r>
              <a:endParaRPr lang="ar-EG" sz="1400" b="1">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F1D30AD7-A8D8-1818-60EB-47927F1CD942}"/>
                </a:ext>
              </a:extLst>
            </p:cNvPr>
            <p:cNvSpPr/>
            <p:nvPr/>
          </p:nvSpPr>
          <p:spPr>
            <a:xfrm>
              <a:off x="10150193"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IEM</a:t>
              </a:r>
              <a:endParaRPr lang="ar-EG" sz="1400" b="1">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C40C9464-4A67-F8E7-016E-F8E26B48E8B7}"/>
                </a:ext>
              </a:extLst>
            </p:cNvPr>
            <p:cNvSpPr/>
            <p:nvPr/>
          </p:nvSpPr>
          <p:spPr>
            <a:xfrm>
              <a:off x="11558937"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MDE</a:t>
              </a:r>
              <a:endParaRPr lang="ar-EG" sz="1400" b="1">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872F2CC6-EDB4-D7FD-3FC5-BEB3CC41C1FD}"/>
                </a:ext>
              </a:extLst>
            </p:cNvPr>
            <p:cNvSpPr/>
            <p:nvPr/>
          </p:nvSpPr>
          <p:spPr>
            <a:xfrm>
              <a:off x="12967681"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MEE</a:t>
              </a:r>
              <a:endParaRPr lang="ar-EG" sz="1400" b="1">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6B4A00A9-1313-7641-C985-0A09B1CB8592}"/>
                </a:ext>
              </a:extLst>
            </p:cNvPr>
            <p:cNvSpPr/>
            <p:nvPr/>
          </p:nvSpPr>
          <p:spPr>
            <a:xfrm>
              <a:off x="14376425"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MEM</a:t>
              </a:r>
              <a:endParaRPr lang="ar-EG" sz="1400" b="1">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4A3A4595-A776-70ED-D29E-5379B67E8934}"/>
                </a:ext>
              </a:extLst>
            </p:cNvPr>
            <p:cNvSpPr/>
            <p:nvPr/>
          </p:nvSpPr>
          <p:spPr>
            <a:xfrm>
              <a:off x="15785169"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PPS</a:t>
              </a:r>
              <a:endParaRPr lang="ar-EG" sz="1400" b="1">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15287169-A046-4C95-6995-5A6CE95B03E0}"/>
                </a:ext>
              </a:extLst>
            </p:cNvPr>
            <p:cNvSpPr/>
            <p:nvPr/>
          </p:nvSpPr>
          <p:spPr>
            <a:xfrm>
              <a:off x="17193913"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SEE</a:t>
              </a:r>
              <a:endParaRPr lang="ar-EG" sz="1400" b="1">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ABDF5E8C-B501-4AEF-BEFA-ED9C990997F3}"/>
                </a:ext>
              </a:extLst>
            </p:cNvPr>
            <p:cNvSpPr/>
            <p:nvPr/>
          </p:nvSpPr>
          <p:spPr>
            <a:xfrm>
              <a:off x="18602657"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STE</a:t>
              </a:r>
              <a:endParaRPr lang="ar-EG" sz="1400" b="1">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2205C248-C999-575F-8BC7-FD3E1862B910}"/>
                </a:ext>
              </a:extLst>
            </p:cNvPr>
            <p:cNvSpPr/>
            <p:nvPr/>
          </p:nvSpPr>
          <p:spPr>
            <a:xfrm>
              <a:off x="20011401" y="29241513"/>
              <a:ext cx="1119759" cy="8534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1" anchor="ctr"/>
            <a:lstStyle/>
            <a:p>
              <a:pPr algn="ctr"/>
              <a:r>
                <a:rPr lang="en-US" sz="1400" b="1">
                  <a:latin typeface="Arial" panose="020B0604020202020204" pitchFamily="34" charset="0"/>
                  <a:cs typeface="Arial" panose="020B0604020202020204" pitchFamily="34" charset="0"/>
                </a:rPr>
                <a:t>WEE</a:t>
              </a:r>
              <a:endParaRPr lang="ar-EG" sz="1400" b="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76404103"/>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D1436C-6C26-0295-D605-517121E5BA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226B018-1B67-DD23-AAFA-49F6FD82DF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72B448-AF04-8614-86B3-A191244BFC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BD5E9F-BC78-4E66-8B1D-98A881D9D4BF}" type="datetimeFigureOut">
              <a:rPr lang="en-GB" smtClean="0"/>
              <a:t>24/09/2025</a:t>
            </a:fld>
            <a:endParaRPr lang="en-GB"/>
          </a:p>
        </p:txBody>
      </p:sp>
      <p:sp>
        <p:nvSpPr>
          <p:cNvPr id="5" name="Footer Placeholder 4">
            <a:extLst>
              <a:ext uri="{FF2B5EF4-FFF2-40B4-BE49-F238E27FC236}">
                <a16:creationId xmlns:a16="http://schemas.microsoft.com/office/drawing/2014/main" id="{21A4EEE8-92E7-EAC1-8338-2DD5F1F2E7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2A9B31D-F6C0-5995-AE0A-88243AAAF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05D1306-8CE2-4F4A-B305-D8DFB295BFC1}" type="slidenum">
              <a:rPr lang="en-GB" smtClean="0"/>
              <a:t>‹#›</a:t>
            </a:fld>
            <a:endParaRPr lang="en-GB"/>
          </a:p>
        </p:txBody>
      </p:sp>
    </p:spTree>
    <p:extLst>
      <p:ext uri="{BB962C8B-B14F-4D97-AF65-F5344CB8AC3E}">
        <p14:creationId xmlns:p14="http://schemas.microsoft.com/office/powerpoint/2010/main" val="3166543063"/>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6.bmp"/><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8.bmp"/><Relationship Id="rId2" Type="http://schemas.openxmlformats.org/officeDocument/2006/relationships/image" Target="../media/image117.bmp"/><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b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2.bmp"/><Relationship Id="rId2" Type="http://schemas.openxmlformats.org/officeDocument/2006/relationships/image" Target="../media/image121.bmp"/><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slide" Target="slide155.xml"/></Relationships>
</file>

<file path=ppt/slides/_rels/slide1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slide" Target="slide154.xml"/></Relationships>
</file>

<file path=ppt/slides/_rels/slide15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slide" Target="slide157.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slide" Target="slide156.xml"/></Relationships>
</file>

<file path=ppt/slides/_rels/slide1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90.xml"/></Relationships>
</file>

<file path=ppt/slides/_rels/slide1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4A42B-B0DB-B6B5-93F7-86A3CA39C456}"/>
              </a:ext>
            </a:extLst>
          </p:cNvPr>
          <p:cNvSpPr>
            <a:spLocks noGrp="1"/>
          </p:cNvSpPr>
          <p:nvPr>
            <p:ph type="body" sz="quarter" idx="10"/>
          </p:nvPr>
        </p:nvSpPr>
        <p:spPr/>
        <p:txBody>
          <a:bodyPr>
            <a:normAutofit fontScale="55000" lnSpcReduction="20000"/>
          </a:bodyPr>
          <a:lstStyle/>
          <a:p>
            <a:r>
              <a:rPr lang="en-GB">
                <a:solidFill>
                  <a:schemeClr val="tx1"/>
                </a:solidFill>
              </a:rPr>
              <a:t>Implementation of a 76GHz-81GHz Automotive FMCW Radar Transceiver and PLL in GF22nm FDSOI</a:t>
            </a:r>
          </a:p>
        </p:txBody>
      </p:sp>
      <p:sp>
        <p:nvSpPr>
          <p:cNvPr id="3" name="Text Placeholder 2">
            <a:extLst>
              <a:ext uri="{FF2B5EF4-FFF2-40B4-BE49-F238E27FC236}">
                <a16:creationId xmlns:a16="http://schemas.microsoft.com/office/drawing/2014/main" id="{D94A4D4C-BE3B-8DF8-DC71-CDFF3C806253}"/>
              </a:ext>
            </a:extLst>
          </p:cNvPr>
          <p:cNvSpPr>
            <a:spLocks noGrp="1"/>
          </p:cNvSpPr>
          <p:nvPr>
            <p:ph type="body" sz="quarter" idx="11"/>
          </p:nvPr>
        </p:nvSpPr>
        <p:spPr>
          <a:xfrm>
            <a:off x="1947422" y="4639706"/>
            <a:ext cx="3837763" cy="1583294"/>
          </a:xfrm>
        </p:spPr>
        <p:txBody>
          <a:bodyPr wrap="square" lIns="76200" tIns="75000" rIns="76200" bIns="75000" anchor="t" anchorCtr="0">
            <a:noAutofit/>
          </a:bodyPr>
          <a:lstStyle/>
          <a:p>
            <a:pPr algn="l"/>
            <a:r>
              <a:rPr lang="en-GB" sz="1583">
                <a:latin typeface="Arial"/>
                <a:cs typeface="Arial"/>
              </a:rPr>
              <a:t>Mina Ashraf Ishak Fawzy – 1200289</a:t>
            </a:r>
            <a:endParaRPr lang="en-US"/>
          </a:p>
          <a:p>
            <a:pPr algn="l"/>
            <a:r>
              <a:rPr lang="en-GB" sz="1583">
                <a:latin typeface="Arial"/>
                <a:cs typeface="Arial"/>
              </a:rPr>
              <a:t>Mohamed Essam  – 1200059 </a:t>
            </a:r>
            <a:endParaRPr lang="en-GB" sz="1583"/>
          </a:p>
          <a:p>
            <a:pPr algn="l"/>
            <a:r>
              <a:rPr lang="en-GB" sz="1583">
                <a:latin typeface="Arial"/>
                <a:cs typeface="Arial"/>
              </a:rPr>
              <a:t>Omar Mohamed Said – 1200859</a:t>
            </a:r>
          </a:p>
          <a:p>
            <a:pPr algn="l"/>
            <a:r>
              <a:rPr lang="en-GB" sz="1583">
                <a:latin typeface="Arial"/>
                <a:cs typeface="Arial"/>
              </a:rPr>
              <a:t>Aley Eldin El-</a:t>
            </a:r>
            <a:r>
              <a:rPr lang="en-GB" sz="1583" err="1">
                <a:latin typeface="Arial"/>
                <a:cs typeface="Arial"/>
              </a:rPr>
              <a:t>Hiny</a:t>
            </a:r>
            <a:r>
              <a:rPr lang="en-GB" sz="1583">
                <a:latin typeface="Arial"/>
                <a:cs typeface="Arial"/>
              </a:rPr>
              <a:t> – 1200475</a:t>
            </a:r>
          </a:p>
          <a:p>
            <a:pPr algn="l"/>
            <a:r>
              <a:rPr lang="en-GB" sz="1583">
                <a:latin typeface="Arial"/>
                <a:cs typeface="Arial"/>
              </a:rPr>
              <a:t>Abdelraouf Bakkar – 1200186</a:t>
            </a:r>
          </a:p>
          <a:p>
            <a:pPr algn="l"/>
            <a:r>
              <a:rPr lang="en-GB" sz="1583">
                <a:latin typeface="Arial"/>
                <a:cs typeface="Arial"/>
              </a:rPr>
              <a:t>Kerolos Hanna Fayez – 1200049</a:t>
            </a:r>
          </a:p>
        </p:txBody>
      </p:sp>
      <p:sp>
        <p:nvSpPr>
          <p:cNvPr id="4" name="Text Placeholder 3">
            <a:extLst>
              <a:ext uri="{FF2B5EF4-FFF2-40B4-BE49-F238E27FC236}">
                <a16:creationId xmlns:a16="http://schemas.microsoft.com/office/drawing/2014/main" id="{AEDCF06B-8596-050F-BE25-6A3732B0E185}"/>
              </a:ext>
            </a:extLst>
          </p:cNvPr>
          <p:cNvSpPr>
            <a:spLocks noGrp="1"/>
          </p:cNvSpPr>
          <p:nvPr>
            <p:ph type="body" sz="quarter" idx="12"/>
          </p:nvPr>
        </p:nvSpPr>
        <p:spPr>
          <a:xfrm>
            <a:off x="6545580" y="4639706"/>
            <a:ext cx="3697289" cy="1347878"/>
          </a:xfrm>
        </p:spPr>
        <p:txBody>
          <a:bodyPr/>
          <a:lstStyle/>
          <a:p>
            <a:pPr algn="l"/>
            <a:r>
              <a:rPr lang="en-GB"/>
              <a:t>Dr. Faisal Hussien</a:t>
            </a:r>
          </a:p>
          <a:p>
            <a:pPr algn="l"/>
            <a:r>
              <a:rPr lang="en-GB"/>
              <a:t>Dr. Ahmed Emira</a:t>
            </a:r>
          </a:p>
        </p:txBody>
      </p:sp>
    </p:spTree>
    <p:extLst>
      <p:ext uri="{BB962C8B-B14F-4D97-AF65-F5344CB8AC3E}">
        <p14:creationId xmlns:p14="http://schemas.microsoft.com/office/powerpoint/2010/main" val="2250124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68ED5-F1CF-557C-9C37-572E183E4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FB498-2AA4-59AF-877F-56C28FF9C615}"/>
              </a:ext>
            </a:extLst>
          </p:cNvPr>
          <p:cNvSpPr>
            <a:spLocks noGrp="1"/>
          </p:cNvSpPr>
          <p:nvPr>
            <p:ph type="title"/>
          </p:nvPr>
        </p:nvSpPr>
        <p:spPr>
          <a:xfrm>
            <a:off x="838200" y="365125"/>
            <a:ext cx="11245402" cy="1336295"/>
          </a:xfrm>
        </p:spPr>
        <p:txBody>
          <a:bodyPr/>
          <a:lstStyle/>
          <a:p>
            <a:r>
              <a:rPr lang="en-GB"/>
              <a:t>Intro to Radar Systems: Modulating Signals</a:t>
            </a:r>
          </a:p>
        </p:txBody>
      </p:sp>
      <p:sp>
        <p:nvSpPr>
          <p:cNvPr id="3" name="Content Placeholder 2">
            <a:extLst>
              <a:ext uri="{FF2B5EF4-FFF2-40B4-BE49-F238E27FC236}">
                <a16:creationId xmlns:a16="http://schemas.microsoft.com/office/drawing/2014/main" id="{A455AA6A-2B40-9B7A-7291-371BFB47F653}"/>
              </a:ext>
            </a:extLst>
          </p:cNvPr>
          <p:cNvSpPr>
            <a:spLocks noGrp="1"/>
          </p:cNvSpPr>
          <p:nvPr>
            <p:ph idx="1"/>
          </p:nvPr>
        </p:nvSpPr>
        <p:spPr/>
        <p:txBody>
          <a:bodyPr vert="horz" lIns="91440" tIns="45720" rIns="91440" bIns="45720" rtlCol="0" anchor="t">
            <a:normAutofit/>
          </a:bodyPr>
          <a:lstStyle/>
          <a:p>
            <a:pPr marL="0" indent="0">
              <a:buNone/>
            </a:pPr>
            <a:r>
              <a:rPr lang="en-GB" sz="2400"/>
              <a:t>3. </a:t>
            </a:r>
            <a:r>
              <a:rPr lang="en-GB" sz="2400" err="1"/>
              <a:t>Traingular</a:t>
            </a:r>
            <a:r>
              <a:rPr lang="en-GB" sz="2400"/>
              <a:t> Signal</a:t>
            </a:r>
            <a:endParaRPr lang="en-US"/>
          </a:p>
          <a:p>
            <a:pPr marL="914400" lvl="1" indent="-457200">
              <a:buFont typeface="Courier New" panose="020B0604020202020204" pitchFamily="34" charset="0"/>
              <a:buChar char="o"/>
            </a:pPr>
            <a:r>
              <a:rPr lang="en-GB" sz="2000"/>
              <a:t>Differentiates  between doppler shift and time shift</a:t>
            </a:r>
          </a:p>
        </p:txBody>
      </p:sp>
      <p:pic>
        <p:nvPicPr>
          <p:cNvPr id="5" name="Picture 4" descr="A diagram of a graph&#10;&#10;AI-generated content may be incorrect.">
            <a:extLst>
              <a:ext uri="{FF2B5EF4-FFF2-40B4-BE49-F238E27FC236}">
                <a16:creationId xmlns:a16="http://schemas.microsoft.com/office/drawing/2014/main" id="{A3D6C524-8779-8D13-878A-E3F8392220F7}"/>
              </a:ext>
            </a:extLst>
          </p:cNvPr>
          <p:cNvPicPr>
            <a:picLocks noChangeAspect="1"/>
          </p:cNvPicPr>
          <p:nvPr/>
        </p:nvPicPr>
        <p:blipFill>
          <a:blip r:embed="rId3"/>
          <a:stretch>
            <a:fillRect/>
          </a:stretch>
        </p:blipFill>
        <p:spPr>
          <a:xfrm>
            <a:off x="543663" y="2649225"/>
            <a:ext cx="5556027" cy="3534312"/>
          </a:xfrm>
          <a:prstGeom prst="rect">
            <a:avLst/>
          </a:prstGeom>
        </p:spPr>
      </p:pic>
      <p:pic>
        <p:nvPicPr>
          <p:cNvPr id="6" name="Picture 5">
            <a:extLst>
              <a:ext uri="{FF2B5EF4-FFF2-40B4-BE49-F238E27FC236}">
                <a16:creationId xmlns:a16="http://schemas.microsoft.com/office/drawing/2014/main" id="{80DF1681-61A0-8D86-8B43-4AA72F7A1E02}"/>
              </a:ext>
            </a:extLst>
          </p:cNvPr>
          <p:cNvPicPr>
            <a:picLocks noChangeAspect="1"/>
          </p:cNvPicPr>
          <p:nvPr/>
        </p:nvPicPr>
        <p:blipFill>
          <a:blip r:embed="rId4"/>
          <a:stretch>
            <a:fillRect/>
          </a:stretch>
        </p:blipFill>
        <p:spPr>
          <a:xfrm>
            <a:off x="6465886" y="2646293"/>
            <a:ext cx="5422487" cy="3542197"/>
          </a:xfrm>
          <a:prstGeom prst="rect">
            <a:avLst/>
          </a:prstGeom>
        </p:spPr>
      </p:pic>
    </p:spTree>
    <p:extLst>
      <p:ext uri="{BB962C8B-B14F-4D97-AF65-F5344CB8AC3E}">
        <p14:creationId xmlns:p14="http://schemas.microsoft.com/office/powerpoint/2010/main" val="458620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513D0-51F6-B6CA-0FA0-32BFE33A7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901B5-92A8-7095-DAA2-D077C44A4C39}"/>
              </a:ext>
            </a:extLst>
          </p:cNvPr>
          <p:cNvSpPr>
            <a:spLocks noGrp="1"/>
          </p:cNvSpPr>
          <p:nvPr>
            <p:ph type="title"/>
          </p:nvPr>
        </p:nvSpPr>
        <p:spPr/>
        <p:txBody>
          <a:bodyPr/>
          <a:lstStyle/>
          <a:p>
            <a:r>
              <a:rPr lang="en-US"/>
              <a:t>Low-Noise Amplifier: LNA Architecture</a:t>
            </a:r>
          </a:p>
        </p:txBody>
      </p:sp>
      <p:pic>
        <p:nvPicPr>
          <p:cNvPr id="4" name="Content Placeholder 3" descr="A computer screen shot of a diagram&#10;&#10;AI-generated content may be incorrect.">
            <a:extLst>
              <a:ext uri="{FF2B5EF4-FFF2-40B4-BE49-F238E27FC236}">
                <a16:creationId xmlns:a16="http://schemas.microsoft.com/office/drawing/2014/main" id="{5901EB79-18E6-7C93-33F5-83E304DFAD56}"/>
              </a:ext>
            </a:extLst>
          </p:cNvPr>
          <p:cNvPicPr>
            <a:picLocks noGrp="1" noChangeAspect="1"/>
          </p:cNvPicPr>
          <p:nvPr>
            <p:ph idx="1"/>
          </p:nvPr>
        </p:nvPicPr>
        <p:blipFill>
          <a:blip r:embed="rId2"/>
          <a:stretch>
            <a:fillRect/>
          </a:stretch>
        </p:blipFill>
        <p:spPr>
          <a:xfrm>
            <a:off x="1885863" y="1538288"/>
            <a:ext cx="8420274" cy="4318682"/>
          </a:xfrm>
        </p:spPr>
      </p:pic>
      <p:sp>
        <p:nvSpPr>
          <p:cNvPr id="6" name="Rectangle 5">
            <a:extLst>
              <a:ext uri="{FF2B5EF4-FFF2-40B4-BE49-F238E27FC236}">
                <a16:creationId xmlns:a16="http://schemas.microsoft.com/office/drawing/2014/main" id="{A0E87801-7836-1E33-8319-6128694A783C}"/>
              </a:ext>
            </a:extLst>
          </p:cNvPr>
          <p:cNvSpPr/>
          <p:nvPr/>
        </p:nvSpPr>
        <p:spPr>
          <a:xfrm>
            <a:off x="5275218" y="1920967"/>
            <a:ext cx="2509520" cy="12881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ctor: Elbow 4">
            <a:extLst>
              <a:ext uri="{FF2B5EF4-FFF2-40B4-BE49-F238E27FC236}">
                <a16:creationId xmlns:a16="http://schemas.microsoft.com/office/drawing/2014/main" id="{36C5682C-E713-757F-E2D9-DBA7968A8171}"/>
              </a:ext>
            </a:extLst>
          </p:cNvPr>
          <p:cNvCxnSpPr/>
          <p:nvPr/>
        </p:nvCxnSpPr>
        <p:spPr>
          <a:xfrm flipV="1">
            <a:off x="4621929" y="3314177"/>
            <a:ext cx="4381080" cy="679833"/>
          </a:xfrm>
          <a:prstGeom prst="bentConnector3">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953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1E4BD-C21F-99C7-9783-313D02ED69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1BD6CA-6686-3882-04C7-E700855E7DAF}"/>
              </a:ext>
            </a:extLst>
          </p:cNvPr>
          <p:cNvSpPr>
            <a:spLocks noGrp="1"/>
          </p:cNvSpPr>
          <p:nvPr>
            <p:ph type="title"/>
          </p:nvPr>
        </p:nvSpPr>
        <p:spPr/>
        <p:txBody>
          <a:bodyPr/>
          <a:lstStyle/>
          <a:p>
            <a:r>
              <a:rPr lang="en-US"/>
              <a:t>Low-Noise Amplifier: LNA Architecture</a:t>
            </a:r>
          </a:p>
        </p:txBody>
      </p:sp>
      <p:pic>
        <p:nvPicPr>
          <p:cNvPr id="4" name="Content Placeholder 3" descr="A computer screen shot of a diagram&#10;&#10;AI-generated content may be incorrect.">
            <a:extLst>
              <a:ext uri="{FF2B5EF4-FFF2-40B4-BE49-F238E27FC236}">
                <a16:creationId xmlns:a16="http://schemas.microsoft.com/office/drawing/2014/main" id="{6760CE63-0312-C203-DA52-A53D0BB43F38}"/>
              </a:ext>
            </a:extLst>
          </p:cNvPr>
          <p:cNvPicPr>
            <a:picLocks noGrp="1" noChangeAspect="1"/>
          </p:cNvPicPr>
          <p:nvPr>
            <p:ph idx="1"/>
          </p:nvPr>
        </p:nvPicPr>
        <p:blipFill>
          <a:blip r:embed="rId2"/>
          <a:stretch>
            <a:fillRect/>
          </a:stretch>
        </p:blipFill>
        <p:spPr>
          <a:xfrm>
            <a:off x="1885863" y="1538288"/>
            <a:ext cx="8420274" cy="4318682"/>
          </a:xfrm>
        </p:spPr>
      </p:pic>
      <p:sp>
        <p:nvSpPr>
          <p:cNvPr id="6" name="Rectangle 5">
            <a:extLst>
              <a:ext uri="{FF2B5EF4-FFF2-40B4-BE49-F238E27FC236}">
                <a16:creationId xmlns:a16="http://schemas.microsoft.com/office/drawing/2014/main" id="{1E68F9A1-CE3B-6762-94C7-F4FA692F8DDD}"/>
              </a:ext>
            </a:extLst>
          </p:cNvPr>
          <p:cNvSpPr/>
          <p:nvPr/>
        </p:nvSpPr>
        <p:spPr>
          <a:xfrm>
            <a:off x="7680961" y="2661195"/>
            <a:ext cx="1714863" cy="7656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hlinkClick r:id="rId3" action="ppaction://hlinksldjump"/>
            <a:extLst>
              <a:ext uri="{FF2B5EF4-FFF2-40B4-BE49-F238E27FC236}">
                <a16:creationId xmlns:a16="http://schemas.microsoft.com/office/drawing/2014/main" id="{9287EB29-A24D-922D-7964-DF21EBD1DB61}"/>
              </a:ext>
            </a:extLst>
          </p:cNvPr>
          <p:cNvSpPr/>
          <p:nvPr/>
        </p:nvSpPr>
        <p:spPr>
          <a:xfrm>
            <a:off x="10912408" y="5763463"/>
            <a:ext cx="882999" cy="4531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77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8771A-F72B-0CBE-9465-6EEB4CA893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95696F-AB0C-EE58-C670-060E58CF7519}"/>
              </a:ext>
            </a:extLst>
          </p:cNvPr>
          <p:cNvSpPr>
            <a:spLocks noGrp="1"/>
          </p:cNvSpPr>
          <p:nvPr>
            <p:ph type="title"/>
          </p:nvPr>
        </p:nvSpPr>
        <p:spPr/>
        <p:txBody>
          <a:bodyPr/>
          <a:lstStyle/>
          <a:p>
            <a:r>
              <a:rPr lang="en-US"/>
              <a:t>Low-Noise Amplifier: </a:t>
            </a:r>
            <a:r>
              <a:rPr lang="en-US" b="1"/>
              <a:t>Nominal Results</a:t>
            </a:r>
            <a:r>
              <a:rPr lang="en-US"/>
              <a:t> - Gain</a:t>
            </a:r>
          </a:p>
        </p:txBody>
      </p:sp>
      <p:pic>
        <p:nvPicPr>
          <p:cNvPr id="6" name="Content Placeholder 5">
            <a:extLst>
              <a:ext uri="{FF2B5EF4-FFF2-40B4-BE49-F238E27FC236}">
                <a16:creationId xmlns:a16="http://schemas.microsoft.com/office/drawing/2014/main" id="{AFB0F1F9-757F-43E7-51CA-2E5502C03161}"/>
              </a:ext>
            </a:extLst>
          </p:cNvPr>
          <p:cNvPicPr>
            <a:picLocks noGrp="1" noChangeAspect="1"/>
          </p:cNvPicPr>
          <p:nvPr>
            <p:ph idx="1"/>
          </p:nvPr>
        </p:nvPicPr>
        <p:blipFill>
          <a:blip r:embed="rId2"/>
          <a:srcRect t="16790" r="-125" b="-247"/>
          <a:stretch>
            <a:fillRect/>
          </a:stretch>
        </p:blipFill>
        <p:spPr>
          <a:xfrm>
            <a:off x="838222" y="1718300"/>
            <a:ext cx="10515573" cy="3610029"/>
          </a:xfrm>
        </p:spPr>
      </p:pic>
    </p:spTree>
    <p:extLst>
      <p:ext uri="{BB962C8B-B14F-4D97-AF65-F5344CB8AC3E}">
        <p14:creationId xmlns:p14="http://schemas.microsoft.com/office/powerpoint/2010/main" val="191818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90742-4460-C408-1C4B-76846FDB19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0ACCF6-9891-56EB-12A4-5A259A1B01E1}"/>
              </a:ext>
            </a:extLst>
          </p:cNvPr>
          <p:cNvSpPr>
            <a:spLocks noGrp="1"/>
          </p:cNvSpPr>
          <p:nvPr>
            <p:ph type="title"/>
          </p:nvPr>
        </p:nvSpPr>
        <p:spPr/>
        <p:txBody>
          <a:bodyPr/>
          <a:lstStyle/>
          <a:p>
            <a:r>
              <a:rPr lang="en-US"/>
              <a:t>Low-Noise Amplifier: </a:t>
            </a:r>
            <a:r>
              <a:rPr lang="en-US" b="1"/>
              <a:t>Nominal Results</a:t>
            </a:r>
            <a:r>
              <a:rPr lang="en-US"/>
              <a:t> - S11</a:t>
            </a:r>
          </a:p>
        </p:txBody>
      </p:sp>
      <p:pic>
        <p:nvPicPr>
          <p:cNvPr id="3" name="Content Placeholder 2" descr="A graph with red lines&#10;&#10;AI-generated content may be incorrect.">
            <a:extLst>
              <a:ext uri="{FF2B5EF4-FFF2-40B4-BE49-F238E27FC236}">
                <a16:creationId xmlns:a16="http://schemas.microsoft.com/office/drawing/2014/main" id="{5A4B3291-FD64-6B77-FDDA-807530CB9FCD}"/>
              </a:ext>
            </a:extLst>
          </p:cNvPr>
          <p:cNvPicPr>
            <a:picLocks noGrp="1" noChangeAspect="1"/>
          </p:cNvPicPr>
          <p:nvPr>
            <p:ph idx="1"/>
          </p:nvPr>
        </p:nvPicPr>
        <p:blipFill>
          <a:blip r:embed="rId2"/>
          <a:srcRect t="16749" r="102" b="246"/>
          <a:stretch>
            <a:fillRect/>
          </a:stretch>
        </p:blipFill>
        <p:spPr>
          <a:xfrm>
            <a:off x="835787" y="1692237"/>
            <a:ext cx="10520438" cy="3611829"/>
          </a:xfrm>
        </p:spPr>
      </p:pic>
    </p:spTree>
    <p:extLst>
      <p:ext uri="{BB962C8B-B14F-4D97-AF65-F5344CB8AC3E}">
        <p14:creationId xmlns:p14="http://schemas.microsoft.com/office/powerpoint/2010/main" val="2226965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012BE-ADA3-701F-3B9B-D612F54A3F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B1EE4E-4688-44A5-A025-345D3FC05C9A}"/>
              </a:ext>
            </a:extLst>
          </p:cNvPr>
          <p:cNvSpPr>
            <a:spLocks noGrp="1"/>
          </p:cNvSpPr>
          <p:nvPr>
            <p:ph type="title"/>
          </p:nvPr>
        </p:nvSpPr>
        <p:spPr>
          <a:xfrm>
            <a:off x="838200" y="365125"/>
            <a:ext cx="10687318" cy="1336295"/>
          </a:xfrm>
        </p:spPr>
        <p:txBody>
          <a:bodyPr/>
          <a:lstStyle/>
          <a:p>
            <a:r>
              <a:rPr lang="en-US"/>
              <a:t>Low-Noise Amplifier: </a:t>
            </a:r>
            <a:r>
              <a:rPr lang="en-US" b="1"/>
              <a:t>Nominal Results </a:t>
            </a:r>
            <a:r>
              <a:rPr lang="en-US"/>
              <a:t>- NF</a:t>
            </a:r>
          </a:p>
        </p:txBody>
      </p:sp>
      <p:pic>
        <p:nvPicPr>
          <p:cNvPr id="6" name="Content Placeholder 5" descr="A graph of a function&#10;&#10;AI-generated content may be incorrect.">
            <a:extLst>
              <a:ext uri="{FF2B5EF4-FFF2-40B4-BE49-F238E27FC236}">
                <a16:creationId xmlns:a16="http://schemas.microsoft.com/office/drawing/2014/main" id="{1BAFD72B-805C-69F4-056F-C12F992CDAB2}"/>
              </a:ext>
            </a:extLst>
          </p:cNvPr>
          <p:cNvPicPr>
            <a:picLocks noGrp="1" noChangeAspect="1"/>
          </p:cNvPicPr>
          <p:nvPr>
            <p:ph idx="1"/>
          </p:nvPr>
        </p:nvPicPr>
        <p:blipFill>
          <a:blip r:embed="rId2"/>
          <a:srcRect t="15555" r="103" b="-247"/>
          <a:stretch>
            <a:fillRect/>
          </a:stretch>
        </p:blipFill>
        <p:spPr>
          <a:xfrm>
            <a:off x="986040" y="1696836"/>
            <a:ext cx="10370182" cy="3685213"/>
          </a:xfrm>
        </p:spPr>
      </p:pic>
    </p:spTree>
    <p:extLst>
      <p:ext uri="{BB962C8B-B14F-4D97-AF65-F5344CB8AC3E}">
        <p14:creationId xmlns:p14="http://schemas.microsoft.com/office/powerpoint/2010/main" val="2252898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0289A-B615-2790-74AC-C57F06972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0F7BD-9286-5CB4-03E1-C2EDBED194A3}"/>
              </a:ext>
            </a:extLst>
          </p:cNvPr>
          <p:cNvSpPr>
            <a:spLocks noGrp="1"/>
          </p:cNvSpPr>
          <p:nvPr>
            <p:ph type="title"/>
          </p:nvPr>
        </p:nvSpPr>
        <p:spPr>
          <a:xfrm>
            <a:off x="838200" y="365125"/>
            <a:ext cx="10612191" cy="1336295"/>
          </a:xfrm>
        </p:spPr>
        <p:txBody>
          <a:bodyPr/>
          <a:lstStyle/>
          <a:p>
            <a:r>
              <a:rPr lang="en-US"/>
              <a:t>Low-Noise Amplifier: </a:t>
            </a:r>
            <a:r>
              <a:rPr lang="en-US" b="1"/>
              <a:t>Nominal Results </a:t>
            </a:r>
            <a:r>
              <a:rPr lang="en-US"/>
              <a:t>- </a:t>
            </a:r>
            <a:r>
              <a:rPr lang="en-US" err="1"/>
              <a:t>Kf</a:t>
            </a:r>
            <a:endParaRPr lang="en-US"/>
          </a:p>
        </p:txBody>
      </p:sp>
      <p:pic>
        <p:nvPicPr>
          <p:cNvPr id="5" name="Content Placeholder 4" descr="A graph with red lines and numbers&#10;&#10;AI-generated content may be incorrect.">
            <a:extLst>
              <a:ext uri="{FF2B5EF4-FFF2-40B4-BE49-F238E27FC236}">
                <a16:creationId xmlns:a16="http://schemas.microsoft.com/office/drawing/2014/main" id="{FDEEF933-3006-DCA5-DBA6-56F525C3CAAE}"/>
              </a:ext>
            </a:extLst>
          </p:cNvPr>
          <p:cNvPicPr>
            <a:picLocks noGrp="1" noChangeAspect="1"/>
          </p:cNvPicPr>
          <p:nvPr>
            <p:ph idx="1"/>
          </p:nvPr>
        </p:nvPicPr>
        <p:blipFill>
          <a:blip r:embed="rId2"/>
          <a:srcRect t="15555" r="-102" b="-247"/>
          <a:stretch>
            <a:fillRect/>
          </a:stretch>
        </p:blipFill>
        <p:spPr>
          <a:xfrm>
            <a:off x="837777" y="1696836"/>
            <a:ext cx="10516458" cy="3685213"/>
          </a:xfrm>
        </p:spPr>
      </p:pic>
    </p:spTree>
    <p:extLst>
      <p:ext uri="{BB962C8B-B14F-4D97-AF65-F5344CB8AC3E}">
        <p14:creationId xmlns:p14="http://schemas.microsoft.com/office/powerpoint/2010/main" val="328015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3C9B9-7686-B0AA-D744-901175405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F9ACAB-FB90-B008-1ECA-5A84FF103885}"/>
              </a:ext>
            </a:extLst>
          </p:cNvPr>
          <p:cNvSpPr>
            <a:spLocks noGrp="1"/>
          </p:cNvSpPr>
          <p:nvPr>
            <p:ph type="title"/>
          </p:nvPr>
        </p:nvSpPr>
        <p:spPr>
          <a:xfrm>
            <a:off x="838200" y="365125"/>
            <a:ext cx="10923430" cy="1336295"/>
          </a:xfrm>
        </p:spPr>
        <p:txBody>
          <a:bodyPr/>
          <a:lstStyle/>
          <a:p>
            <a:r>
              <a:rPr lang="en-US"/>
              <a:t>Low-Noise Amplifier: </a:t>
            </a:r>
            <a:r>
              <a:rPr lang="en-US" b="1"/>
              <a:t>Nominal Results </a:t>
            </a:r>
            <a:r>
              <a:rPr lang="en-US"/>
              <a:t>- B1f</a:t>
            </a:r>
          </a:p>
        </p:txBody>
      </p:sp>
      <p:pic>
        <p:nvPicPr>
          <p:cNvPr id="6" name="Content Placeholder 5" descr="A graph with a red line&#10;&#10;AI-generated content may be incorrect.">
            <a:extLst>
              <a:ext uri="{FF2B5EF4-FFF2-40B4-BE49-F238E27FC236}">
                <a16:creationId xmlns:a16="http://schemas.microsoft.com/office/drawing/2014/main" id="{47C36EBB-2C52-9AD6-C31A-9254EB9AC287}"/>
              </a:ext>
            </a:extLst>
          </p:cNvPr>
          <p:cNvPicPr>
            <a:picLocks noGrp="1" noChangeAspect="1"/>
          </p:cNvPicPr>
          <p:nvPr>
            <p:ph idx="1"/>
          </p:nvPr>
        </p:nvPicPr>
        <p:blipFill>
          <a:blip r:embed="rId2"/>
          <a:srcRect t="16049" r="-131" b="-247"/>
          <a:stretch>
            <a:fillRect/>
          </a:stretch>
        </p:blipFill>
        <p:spPr>
          <a:xfrm>
            <a:off x="842278" y="1718300"/>
            <a:ext cx="10507450" cy="3642262"/>
          </a:xfrm>
        </p:spPr>
      </p:pic>
    </p:spTree>
    <p:extLst>
      <p:ext uri="{BB962C8B-B14F-4D97-AF65-F5344CB8AC3E}">
        <p14:creationId xmlns:p14="http://schemas.microsoft.com/office/powerpoint/2010/main" val="225619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B9D6E-DC5D-A27E-C184-74DFD290C4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70623-0989-D686-1B7E-ECC201B59C21}"/>
              </a:ext>
            </a:extLst>
          </p:cNvPr>
          <p:cNvSpPr>
            <a:spLocks noGrp="1"/>
          </p:cNvSpPr>
          <p:nvPr>
            <p:ph type="title"/>
          </p:nvPr>
        </p:nvSpPr>
        <p:spPr>
          <a:xfrm>
            <a:off x="838200" y="365125"/>
            <a:ext cx="10987825" cy="1325563"/>
          </a:xfrm>
        </p:spPr>
        <p:txBody>
          <a:bodyPr/>
          <a:lstStyle/>
          <a:p>
            <a:r>
              <a:rPr lang="en-US"/>
              <a:t>Low-Noise Amplifier: </a:t>
            </a:r>
            <a:r>
              <a:rPr lang="en-US" b="1"/>
              <a:t>Corner Simulations</a:t>
            </a:r>
            <a:r>
              <a:rPr lang="en-US"/>
              <a:t> - S11</a:t>
            </a:r>
          </a:p>
        </p:txBody>
      </p:sp>
      <p:pic>
        <p:nvPicPr>
          <p:cNvPr id="9" name="Content Placeholder 8">
            <a:extLst>
              <a:ext uri="{FF2B5EF4-FFF2-40B4-BE49-F238E27FC236}">
                <a16:creationId xmlns:a16="http://schemas.microsoft.com/office/drawing/2014/main" id="{15F84670-9F24-6CBB-FAFD-650F2021F3DF}"/>
              </a:ext>
            </a:extLst>
          </p:cNvPr>
          <p:cNvPicPr>
            <a:picLocks noGrp="1" noChangeAspect="1"/>
          </p:cNvPicPr>
          <p:nvPr>
            <p:ph idx="1"/>
          </p:nvPr>
        </p:nvPicPr>
        <p:blipFill>
          <a:blip r:embed="rId2"/>
          <a:stretch>
            <a:fillRect/>
          </a:stretch>
        </p:blipFill>
        <p:spPr>
          <a:xfrm>
            <a:off x="841890" y="1692931"/>
            <a:ext cx="10042838" cy="4152900"/>
          </a:xfrm>
        </p:spPr>
      </p:pic>
    </p:spTree>
    <p:extLst>
      <p:ext uri="{BB962C8B-B14F-4D97-AF65-F5344CB8AC3E}">
        <p14:creationId xmlns:p14="http://schemas.microsoft.com/office/powerpoint/2010/main" val="795289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77028-B224-C998-E02F-9F847D1A2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B4CD1E-BC40-E515-9FE8-C895288DAC05}"/>
              </a:ext>
            </a:extLst>
          </p:cNvPr>
          <p:cNvSpPr>
            <a:spLocks noGrp="1"/>
          </p:cNvSpPr>
          <p:nvPr>
            <p:ph type="title"/>
          </p:nvPr>
        </p:nvSpPr>
        <p:spPr>
          <a:xfrm>
            <a:off x="838200" y="365125"/>
            <a:ext cx="10730247" cy="1336295"/>
          </a:xfrm>
        </p:spPr>
        <p:txBody>
          <a:bodyPr/>
          <a:lstStyle/>
          <a:p>
            <a:r>
              <a:rPr lang="en-US"/>
              <a:t>Low-Noise Amplifier: </a:t>
            </a:r>
            <a:r>
              <a:rPr lang="en-US" b="1"/>
              <a:t>Corner Simulations</a:t>
            </a:r>
            <a:r>
              <a:rPr lang="en-US"/>
              <a:t> - NF</a:t>
            </a:r>
          </a:p>
        </p:txBody>
      </p:sp>
      <p:pic>
        <p:nvPicPr>
          <p:cNvPr id="9" name="Content Placeholder 8">
            <a:extLst>
              <a:ext uri="{FF2B5EF4-FFF2-40B4-BE49-F238E27FC236}">
                <a16:creationId xmlns:a16="http://schemas.microsoft.com/office/drawing/2014/main" id="{ECC0AF74-7180-B17F-447D-C777FB3933C9}"/>
              </a:ext>
            </a:extLst>
          </p:cNvPr>
          <p:cNvPicPr>
            <a:picLocks noGrp="1" noChangeAspect="1"/>
          </p:cNvPicPr>
          <p:nvPr>
            <p:ph idx="1"/>
          </p:nvPr>
        </p:nvPicPr>
        <p:blipFill>
          <a:blip r:embed="rId2"/>
          <a:stretch>
            <a:fillRect/>
          </a:stretch>
        </p:blipFill>
        <p:spPr>
          <a:xfrm>
            <a:off x="835986" y="1718513"/>
            <a:ext cx="10520027" cy="4093336"/>
          </a:xfrm>
        </p:spPr>
      </p:pic>
    </p:spTree>
    <p:extLst>
      <p:ext uri="{BB962C8B-B14F-4D97-AF65-F5344CB8AC3E}">
        <p14:creationId xmlns:p14="http://schemas.microsoft.com/office/powerpoint/2010/main" val="2728143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D3944-6A71-D8AD-CDC4-EB88747FB4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92A48-1CD1-DA70-0071-B40EB93DDF76}"/>
              </a:ext>
            </a:extLst>
          </p:cNvPr>
          <p:cNvSpPr>
            <a:spLocks noGrp="1"/>
          </p:cNvSpPr>
          <p:nvPr>
            <p:ph type="title"/>
          </p:nvPr>
        </p:nvSpPr>
        <p:spPr>
          <a:xfrm>
            <a:off x="838200" y="365125"/>
            <a:ext cx="10676585" cy="1325563"/>
          </a:xfrm>
        </p:spPr>
        <p:txBody>
          <a:bodyPr/>
          <a:lstStyle/>
          <a:p>
            <a:r>
              <a:rPr lang="en-US"/>
              <a:t>Low-Noise Amplifier: </a:t>
            </a:r>
            <a:r>
              <a:rPr lang="en-US" b="1"/>
              <a:t>Corner Simulations</a:t>
            </a:r>
            <a:r>
              <a:rPr lang="en-US"/>
              <a:t> - </a:t>
            </a:r>
            <a:r>
              <a:rPr lang="en-US" err="1"/>
              <a:t>Kf</a:t>
            </a:r>
            <a:endParaRPr lang="en-US"/>
          </a:p>
        </p:txBody>
      </p:sp>
      <p:pic>
        <p:nvPicPr>
          <p:cNvPr id="9" name="Content Placeholder 8">
            <a:extLst>
              <a:ext uri="{FF2B5EF4-FFF2-40B4-BE49-F238E27FC236}">
                <a16:creationId xmlns:a16="http://schemas.microsoft.com/office/drawing/2014/main" id="{A52F067A-B10D-16B7-1AE5-4CB2F6A99E85}"/>
              </a:ext>
            </a:extLst>
          </p:cNvPr>
          <p:cNvPicPr>
            <a:picLocks noGrp="1" noChangeAspect="1"/>
          </p:cNvPicPr>
          <p:nvPr>
            <p:ph idx="1"/>
          </p:nvPr>
        </p:nvPicPr>
        <p:blipFill>
          <a:blip r:embed="rId2"/>
          <a:stretch>
            <a:fillRect/>
          </a:stretch>
        </p:blipFill>
        <p:spPr>
          <a:xfrm>
            <a:off x="835986" y="1690456"/>
            <a:ext cx="10520027" cy="4105275"/>
          </a:xfrm>
        </p:spPr>
      </p:pic>
    </p:spTree>
    <p:extLst>
      <p:ext uri="{BB962C8B-B14F-4D97-AF65-F5344CB8AC3E}">
        <p14:creationId xmlns:p14="http://schemas.microsoft.com/office/powerpoint/2010/main" val="291763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BB720-F2A0-B82B-7B7F-A11E5CF80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A19E7-EE69-DC94-012C-C666401AEAE6}"/>
              </a:ext>
            </a:extLst>
          </p:cNvPr>
          <p:cNvSpPr>
            <a:spLocks noGrp="1"/>
          </p:cNvSpPr>
          <p:nvPr>
            <p:ph type="title"/>
          </p:nvPr>
        </p:nvSpPr>
        <p:spPr>
          <a:xfrm>
            <a:off x="838200" y="365125"/>
            <a:ext cx="11245402" cy="1336295"/>
          </a:xfrm>
        </p:spPr>
        <p:txBody>
          <a:bodyPr/>
          <a:lstStyle/>
          <a:p>
            <a:r>
              <a:rPr lang="en-GB"/>
              <a:t>Intro to Radar Systems: Radar Systems</a:t>
            </a:r>
          </a:p>
        </p:txBody>
      </p:sp>
      <p:sp>
        <p:nvSpPr>
          <p:cNvPr id="3" name="Content Placeholder 2">
            <a:extLst>
              <a:ext uri="{FF2B5EF4-FFF2-40B4-BE49-F238E27FC236}">
                <a16:creationId xmlns:a16="http://schemas.microsoft.com/office/drawing/2014/main" id="{890DDC32-E870-96AA-F15F-019AFC3F7C2E}"/>
              </a:ext>
            </a:extLst>
          </p:cNvPr>
          <p:cNvSpPr>
            <a:spLocks noGrp="1"/>
          </p:cNvSpPr>
          <p:nvPr>
            <p:ph idx="1"/>
          </p:nvPr>
        </p:nvSpPr>
        <p:spPr>
          <a:xfrm>
            <a:off x="247919" y="1825625"/>
            <a:ext cx="11105881" cy="4351338"/>
          </a:xfrm>
        </p:spPr>
        <p:txBody>
          <a:bodyPr vert="horz" lIns="91440" tIns="45720" rIns="91440" bIns="45720" rtlCol="0" anchor="t">
            <a:normAutofit/>
          </a:bodyPr>
          <a:lstStyle/>
          <a:p>
            <a:pPr marL="457200" indent="-457200">
              <a:buAutoNum type="arabicPeriod"/>
            </a:pPr>
            <a:r>
              <a:rPr lang="en-US" sz="2400"/>
              <a:t>Continuous-wave (CW) Radars</a:t>
            </a:r>
          </a:p>
          <a:p>
            <a:pPr marL="914400" lvl="1" indent="-342900">
              <a:buFont typeface="Courier New" panose="020B0604020202020204" pitchFamily="34" charset="0"/>
              <a:buChar char="o"/>
            </a:pPr>
            <a:r>
              <a:rPr lang="en-US" sz="2000"/>
              <a:t>Know stable frequency is transmitted continuously</a:t>
            </a:r>
          </a:p>
          <a:p>
            <a:pPr marL="914400" lvl="1" indent="-342900">
              <a:buFont typeface="Courier New" panose="020B0604020202020204" pitchFamily="34" charset="0"/>
              <a:buChar char="o"/>
            </a:pPr>
            <a:r>
              <a:rPr lang="en-US" sz="2000"/>
              <a:t>Low peak transmit power</a:t>
            </a:r>
          </a:p>
          <a:p>
            <a:pPr marL="457200" indent="-457200">
              <a:buAutoNum type="arabicPeriod"/>
            </a:pPr>
            <a:endParaRPr lang="en-US" sz="2400"/>
          </a:p>
          <a:p>
            <a:pPr marL="457200" indent="-457200">
              <a:buAutoNum type="arabicPeriod"/>
            </a:pPr>
            <a:r>
              <a:rPr lang="en-US" sz="2400"/>
              <a:t>Pulsed Radars</a:t>
            </a:r>
            <a:endParaRPr lang="en-US"/>
          </a:p>
          <a:p>
            <a:pPr marL="914400" lvl="1">
              <a:buFont typeface="Courier New"/>
              <a:buChar char="o"/>
            </a:pPr>
            <a:r>
              <a:rPr lang="en-US" sz="2000">
                <a:ea typeface="+mn-lt"/>
                <a:cs typeface="+mn-lt"/>
              </a:rPr>
              <a:t>Short-duration pulse is emitted periodically. </a:t>
            </a:r>
          </a:p>
          <a:p>
            <a:pPr marL="914400" lvl="1">
              <a:buFont typeface="Courier New"/>
              <a:buChar char="o"/>
            </a:pPr>
            <a:r>
              <a:rPr lang="en-US" sz="2000">
                <a:ea typeface="+mn-lt"/>
                <a:cs typeface="+mn-lt"/>
              </a:rPr>
              <a:t>Between every two successive pulses, </a:t>
            </a:r>
            <a:br>
              <a:rPr lang="en-US" sz="2000">
                <a:ea typeface="+mn-lt"/>
                <a:cs typeface="+mn-lt"/>
              </a:rPr>
            </a:br>
            <a:r>
              <a:rPr lang="en-US" sz="2000">
                <a:ea typeface="+mn-lt"/>
                <a:cs typeface="+mn-lt"/>
              </a:rPr>
              <a:t>the receiver waits for the reflected pulse</a:t>
            </a:r>
          </a:p>
          <a:p>
            <a:pPr marL="914400" lvl="1">
              <a:buFont typeface="Courier New"/>
              <a:buChar char="o"/>
            </a:pPr>
            <a:r>
              <a:rPr lang="en-US" sz="2000">
                <a:latin typeface="Aptos"/>
                <a:ea typeface="Calibri"/>
                <a:cs typeface="Calibri"/>
              </a:rPr>
              <a:t>The pulses need to be relatively powerful so that the</a:t>
            </a:r>
            <a:br>
              <a:rPr lang="en-US" sz="2000">
                <a:latin typeface="Aptos"/>
                <a:ea typeface="Calibri"/>
                <a:cs typeface="Calibri"/>
              </a:rPr>
            </a:br>
            <a:r>
              <a:rPr lang="en-US" sz="2000">
                <a:latin typeface="Aptos"/>
                <a:ea typeface="Calibri"/>
                <a:cs typeface="Calibri"/>
              </a:rPr>
              <a:t> returned signal have enough energy to be detected </a:t>
            </a:r>
            <a:endParaRPr lang="en-US" sz="2000">
              <a:latin typeface="Aptos"/>
            </a:endParaRPr>
          </a:p>
          <a:p>
            <a:pPr lvl="1">
              <a:buFont typeface="Courier New" panose="020B0604020202020204" pitchFamily="34" charset="0"/>
              <a:buChar char="o"/>
            </a:pPr>
            <a:endParaRPr lang="en-US" sz="2000"/>
          </a:p>
          <a:p>
            <a:pPr>
              <a:buAutoNum type="arabicPeriod"/>
            </a:pPr>
            <a:endParaRPr lang="en-US" sz="2400"/>
          </a:p>
          <a:p>
            <a:pPr marL="0" indent="0">
              <a:buNone/>
            </a:pPr>
            <a:endParaRPr lang="en-US" sz="2400"/>
          </a:p>
        </p:txBody>
      </p:sp>
      <p:pic>
        <p:nvPicPr>
          <p:cNvPr id="4" name="Picture 3" descr="What is FMCW Radar and why is it useful?">
            <a:extLst>
              <a:ext uri="{FF2B5EF4-FFF2-40B4-BE49-F238E27FC236}">
                <a16:creationId xmlns:a16="http://schemas.microsoft.com/office/drawing/2014/main" id="{67DC6FBE-6E05-9D8A-087F-625E96DC12BD}"/>
              </a:ext>
            </a:extLst>
          </p:cNvPr>
          <p:cNvPicPr>
            <a:picLocks noChangeAspect="1"/>
          </p:cNvPicPr>
          <p:nvPr/>
        </p:nvPicPr>
        <p:blipFill>
          <a:blip r:embed="rId2"/>
          <a:stretch>
            <a:fillRect/>
          </a:stretch>
        </p:blipFill>
        <p:spPr>
          <a:xfrm>
            <a:off x="7375893" y="2507327"/>
            <a:ext cx="4704523" cy="2650436"/>
          </a:xfrm>
          <a:prstGeom prst="rect">
            <a:avLst/>
          </a:prstGeom>
        </p:spPr>
      </p:pic>
    </p:spTree>
    <p:extLst>
      <p:ext uri="{BB962C8B-B14F-4D97-AF65-F5344CB8AC3E}">
        <p14:creationId xmlns:p14="http://schemas.microsoft.com/office/powerpoint/2010/main" val="53686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B539E-0037-5683-5B41-BD33245A19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B0A2D7-7F32-B62A-A008-7F65F8583EB9}"/>
              </a:ext>
            </a:extLst>
          </p:cNvPr>
          <p:cNvSpPr>
            <a:spLocks noGrp="1"/>
          </p:cNvSpPr>
          <p:nvPr>
            <p:ph type="title"/>
          </p:nvPr>
        </p:nvSpPr>
        <p:spPr>
          <a:xfrm>
            <a:off x="848932" y="365125"/>
            <a:ext cx="10773177" cy="1336295"/>
          </a:xfrm>
        </p:spPr>
        <p:txBody>
          <a:bodyPr/>
          <a:lstStyle/>
          <a:p>
            <a:r>
              <a:rPr lang="en-US"/>
              <a:t>Low-Noise Amplifier: </a:t>
            </a:r>
            <a:r>
              <a:rPr lang="en-US" b="1"/>
              <a:t>Corner Simulations</a:t>
            </a:r>
            <a:r>
              <a:rPr lang="en-US"/>
              <a:t> - B1f</a:t>
            </a:r>
          </a:p>
        </p:txBody>
      </p:sp>
      <p:pic>
        <p:nvPicPr>
          <p:cNvPr id="9" name="Content Placeholder 8" descr="A graph of different colored lines&#10;&#10;AI-generated content may be incorrect.">
            <a:extLst>
              <a:ext uri="{FF2B5EF4-FFF2-40B4-BE49-F238E27FC236}">
                <a16:creationId xmlns:a16="http://schemas.microsoft.com/office/drawing/2014/main" id="{B25A9F1C-B73A-A7CC-2EEE-590F1564DDA7}"/>
              </a:ext>
            </a:extLst>
          </p:cNvPr>
          <p:cNvPicPr>
            <a:picLocks noGrp="1" noChangeAspect="1"/>
          </p:cNvPicPr>
          <p:nvPr>
            <p:ph idx="1"/>
          </p:nvPr>
        </p:nvPicPr>
        <p:blipFill>
          <a:blip r:embed="rId2"/>
          <a:stretch>
            <a:fillRect/>
          </a:stretch>
        </p:blipFill>
        <p:spPr>
          <a:xfrm>
            <a:off x="852689" y="1698256"/>
            <a:ext cx="10497354" cy="4133850"/>
          </a:xfrm>
        </p:spPr>
      </p:pic>
    </p:spTree>
    <p:extLst>
      <p:ext uri="{BB962C8B-B14F-4D97-AF65-F5344CB8AC3E}">
        <p14:creationId xmlns:p14="http://schemas.microsoft.com/office/powerpoint/2010/main" val="502791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BC348E-0BC9-F29A-D20D-9497D0800A8D}"/>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4C2ADEE-C20F-F272-E61B-16C0F038F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lor-coded on electronic circuit board">
            <a:extLst>
              <a:ext uri="{FF2B5EF4-FFF2-40B4-BE49-F238E27FC236}">
                <a16:creationId xmlns:a16="http://schemas.microsoft.com/office/drawing/2014/main" id="{CE611B93-1A61-AA5B-BFF6-706F128A5DD5}"/>
              </a:ext>
            </a:extLst>
          </p:cNvPr>
          <p:cNvPicPr>
            <a:picLocks noChangeAspect="1"/>
          </p:cNvPicPr>
          <p:nvPr/>
        </p:nvPicPr>
        <p:blipFill>
          <a:blip r:embed="rId2"/>
          <a:srcRect l="6589" r="-1" b="-1"/>
          <a:stretch>
            <a:fillRect/>
          </a:stretch>
        </p:blipFill>
        <p:spPr>
          <a:xfrm>
            <a:off x="1" y="10"/>
            <a:ext cx="9669642" cy="6857990"/>
          </a:xfrm>
          <a:prstGeom prst="rect">
            <a:avLst/>
          </a:prstGeom>
        </p:spPr>
      </p:pic>
      <p:sp>
        <p:nvSpPr>
          <p:cNvPr id="10" name="Rectangle 9">
            <a:extLst>
              <a:ext uri="{FF2B5EF4-FFF2-40B4-BE49-F238E27FC236}">
                <a16:creationId xmlns:a16="http://schemas.microsoft.com/office/drawing/2014/main" id="{D7DC1D99-CA9F-06FE-7EF0-F18E4CD4F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BB26FDC-72B1-F7C4-45FF-ACC628B2C344}"/>
              </a:ext>
            </a:extLst>
          </p:cNvPr>
          <p:cNvSpPr txBox="1">
            <a:spLocks/>
          </p:cNvSpPr>
          <p:nvPr/>
        </p:nvSpPr>
        <p:spPr>
          <a:xfrm>
            <a:off x="7935402" y="743447"/>
            <a:ext cx="3445765" cy="3692028"/>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a:t>Receiver Circuits Design </a:t>
            </a:r>
          </a:p>
        </p:txBody>
      </p:sp>
      <p:sp>
        <p:nvSpPr>
          <p:cNvPr id="2" name="Title 1">
            <a:extLst>
              <a:ext uri="{FF2B5EF4-FFF2-40B4-BE49-F238E27FC236}">
                <a16:creationId xmlns:a16="http://schemas.microsoft.com/office/drawing/2014/main" id="{B6C8EB30-DB64-64B3-F56F-3D2EB42B929A}"/>
              </a:ext>
            </a:extLst>
          </p:cNvPr>
          <p:cNvSpPr txBox="1">
            <a:spLocks/>
          </p:cNvSpPr>
          <p:nvPr/>
        </p:nvSpPr>
        <p:spPr>
          <a:xfrm>
            <a:off x="7935401" y="5531428"/>
            <a:ext cx="3445765" cy="1166249"/>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a:t>Mixer and LO Chain</a:t>
            </a:r>
          </a:p>
        </p:txBody>
      </p:sp>
    </p:spTree>
    <p:extLst>
      <p:ext uri="{BB962C8B-B14F-4D97-AF65-F5344CB8AC3E}">
        <p14:creationId xmlns:p14="http://schemas.microsoft.com/office/powerpoint/2010/main" val="142665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194DD-A38D-A745-4E3B-73A44FA1F9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7B19D-3198-C814-D2D7-3FF638076C2B}"/>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5314EA9C-F817-30C9-745B-FA732E9A2805}"/>
              </a:ext>
            </a:extLst>
          </p:cNvPr>
          <p:cNvSpPr>
            <a:spLocks noGrp="1"/>
          </p:cNvSpPr>
          <p:nvPr>
            <p:ph idx="1"/>
          </p:nvPr>
        </p:nvSpPr>
        <p:spPr>
          <a:xfrm>
            <a:off x="104670" y="892669"/>
            <a:ext cx="11750999" cy="5357406"/>
          </a:xfrm>
        </p:spPr>
        <p:txBody>
          <a:bodyPr>
            <a:normAutofit lnSpcReduction="10000"/>
          </a:bodyPr>
          <a:lstStyle/>
          <a:p>
            <a:pPr marL="514350" indent="-514350">
              <a:buFont typeface="+mj-lt"/>
              <a:buAutoNum type="arabicPeriod"/>
            </a:pPr>
            <a:r>
              <a:rPr lang="en-GB" sz="2000">
                <a:solidFill>
                  <a:schemeClr val="bg1">
                    <a:lumMod val="95000"/>
                  </a:schemeClr>
                </a:solidFill>
              </a:rPr>
              <a:t>Introduction to FMCW Radar Systems</a:t>
            </a:r>
          </a:p>
          <a:p>
            <a:pPr marL="514350" indent="-514350">
              <a:buFont typeface="+mj-lt"/>
              <a:buAutoNum type="arabicPeriod"/>
            </a:pPr>
            <a:r>
              <a:rPr lang="en-GB" sz="2000">
                <a:solidFill>
                  <a:schemeClr val="bg1">
                    <a:lumMod val="95000"/>
                  </a:schemeClr>
                </a:solidFill>
              </a:rPr>
              <a:t>System Specifications Formulation</a:t>
            </a:r>
          </a:p>
          <a:p>
            <a:pPr marL="514350" indent="-514350">
              <a:buFont typeface="+mj-lt"/>
              <a:buAutoNum type="arabicPeriod"/>
            </a:pPr>
            <a:r>
              <a:rPr lang="en-GB" sz="2000">
                <a:solidFill>
                  <a:schemeClr val="bg1">
                    <a:lumMod val="95000"/>
                  </a:schemeClr>
                </a:solidFill>
              </a:rPr>
              <a:t>PLL System Formulation</a:t>
            </a:r>
          </a:p>
          <a:p>
            <a:pPr marL="514350" indent="-514350">
              <a:buFont typeface="+mj-lt"/>
              <a:buAutoNum type="arabicPeriod"/>
            </a:pPr>
            <a:r>
              <a:rPr lang="en-GB" sz="2000">
                <a:solidFill>
                  <a:schemeClr val="bg1">
                    <a:lumMod val="95000"/>
                  </a:schemeClr>
                </a:solidFill>
              </a:rPr>
              <a:t>PLL Circuits Design</a:t>
            </a:r>
          </a:p>
          <a:p>
            <a:pPr marL="971550" lvl="1" indent="-514350">
              <a:buFont typeface="+mj-lt"/>
              <a:buAutoNum type="arabicPeriod"/>
            </a:pPr>
            <a:r>
              <a:rPr lang="en-GB" sz="1600">
                <a:solidFill>
                  <a:schemeClr val="bg1">
                    <a:lumMod val="95000"/>
                  </a:schemeClr>
                </a:solidFill>
              </a:rPr>
              <a:t>Charge Pump and Phase-Frequency Detector</a:t>
            </a:r>
          </a:p>
          <a:p>
            <a:pPr marL="971550" lvl="1" indent="-514350">
              <a:buFont typeface="+mj-lt"/>
              <a:buAutoNum type="arabicPeriod"/>
            </a:pPr>
            <a:r>
              <a:rPr lang="en-GB" sz="1600">
                <a:solidFill>
                  <a:schemeClr val="bg1">
                    <a:lumMod val="95000"/>
                  </a:schemeClr>
                </a:solidFill>
              </a:rPr>
              <a:t>Voltage-Controlled Oscillator</a:t>
            </a:r>
          </a:p>
          <a:p>
            <a:pPr marL="971550" lvl="1" indent="-514350">
              <a:buFont typeface="+mj-lt"/>
              <a:buAutoNum type="arabicPeriod"/>
            </a:pPr>
            <a:r>
              <a:rPr lang="en-GB" sz="1600">
                <a:solidFill>
                  <a:schemeClr val="bg1">
                    <a:lumMod val="95000"/>
                  </a:schemeClr>
                </a:solidFill>
              </a:rPr>
              <a:t>Frequency Dividers</a:t>
            </a:r>
          </a:p>
          <a:p>
            <a:pPr marL="514350" indent="-514350">
              <a:buFont typeface="+mj-lt"/>
              <a:buAutoNum type="arabicPeriod"/>
            </a:pPr>
            <a:r>
              <a:rPr lang="en-GB" sz="2000">
                <a:solidFill>
                  <a:schemeClr val="bg1">
                    <a:lumMod val="95000"/>
                  </a:schemeClr>
                </a:solidFill>
              </a:rPr>
              <a:t>Transmitter System Description</a:t>
            </a:r>
          </a:p>
          <a:p>
            <a:pPr marL="514350" indent="-514350">
              <a:buFont typeface="+mj-lt"/>
              <a:buAutoNum type="arabicPeriod"/>
            </a:pPr>
            <a:r>
              <a:rPr lang="en-GB" sz="2000">
                <a:solidFill>
                  <a:schemeClr val="bg1">
                    <a:lumMod val="95000"/>
                  </a:schemeClr>
                </a:solidFill>
              </a:rPr>
              <a:t>Transmitter Circuits Design</a:t>
            </a:r>
          </a:p>
          <a:p>
            <a:pPr marL="971550" lvl="1" indent="-514350">
              <a:buFont typeface="+mj-lt"/>
              <a:buAutoNum type="arabicPeriod"/>
            </a:pPr>
            <a:r>
              <a:rPr lang="en-GB" sz="1600">
                <a:solidFill>
                  <a:schemeClr val="bg1">
                    <a:lumMod val="95000"/>
                  </a:schemeClr>
                </a:solidFill>
              </a:rPr>
              <a:t>Variable Gain Amplifier</a:t>
            </a:r>
          </a:p>
          <a:p>
            <a:pPr marL="971550" lvl="1" indent="-514350">
              <a:buFont typeface="+mj-lt"/>
              <a:buAutoNum type="arabicPeriod"/>
            </a:pPr>
            <a:r>
              <a:rPr lang="en-GB" sz="1600">
                <a:solidFill>
                  <a:schemeClr val="bg1">
                    <a:lumMod val="95000"/>
                  </a:schemeClr>
                </a:solidFill>
              </a:rPr>
              <a:t>Power Amplifier</a:t>
            </a:r>
          </a:p>
          <a:p>
            <a:pPr marL="514350" indent="-514350">
              <a:buFont typeface="+mj-lt"/>
              <a:buAutoNum type="arabicPeriod"/>
            </a:pPr>
            <a:r>
              <a:rPr lang="en-GB" sz="2000">
                <a:solidFill>
                  <a:schemeClr val="bg1">
                    <a:lumMod val="95000"/>
                  </a:schemeClr>
                </a:solidFill>
              </a:rPr>
              <a:t>Receiver System Description</a:t>
            </a:r>
          </a:p>
          <a:p>
            <a:pPr marL="514350" indent="-514350">
              <a:buFont typeface="+mj-lt"/>
              <a:buAutoNum type="arabicPeriod"/>
            </a:pPr>
            <a:r>
              <a:rPr lang="en-GB" sz="2000">
                <a:solidFill>
                  <a:schemeClr val="tx2">
                    <a:lumMod val="50000"/>
                    <a:lumOff val="50000"/>
                  </a:schemeClr>
                </a:solidFill>
              </a:rPr>
              <a:t>Receiver Circuits Design</a:t>
            </a:r>
          </a:p>
          <a:p>
            <a:pPr marL="971550" lvl="1" indent="-514350">
              <a:buFont typeface="+mj-lt"/>
              <a:buAutoNum type="arabicPeriod"/>
            </a:pPr>
            <a:r>
              <a:rPr lang="en-GB" sz="1600">
                <a:solidFill>
                  <a:schemeClr val="bg1">
                    <a:lumMod val="95000"/>
                  </a:schemeClr>
                </a:solidFill>
              </a:rPr>
              <a:t>Low-Noise Amplifier</a:t>
            </a:r>
          </a:p>
          <a:p>
            <a:pPr marL="971550" lvl="1" indent="-514350">
              <a:buFont typeface="+mj-lt"/>
              <a:buAutoNum type="arabicPeriod"/>
            </a:pPr>
            <a:r>
              <a:rPr lang="en-GB" sz="1600">
                <a:solidFill>
                  <a:schemeClr val="tx2">
                    <a:lumMod val="50000"/>
                    <a:lumOff val="50000"/>
                  </a:schemeClr>
                </a:solidFill>
              </a:rPr>
              <a:t>Mixer and Local Oscillator Chain</a:t>
            </a:r>
          </a:p>
          <a:p>
            <a:pPr marL="971550" lvl="1" indent="-514350">
              <a:buFont typeface="+mj-lt"/>
              <a:buAutoNum type="arabicPeriod"/>
            </a:pPr>
            <a:r>
              <a:rPr lang="en-GB" sz="1600">
                <a:solidFill>
                  <a:schemeClr val="bg1">
                    <a:lumMod val="95000"/>
                  </a:schemeClr>
                </a:solidFill>
              </a:rPr>
              <a:t>Baseband Amplifiers</a:t>
            </a:r>
          </a:p>
        </p:txBody>
      </p:sp>
    </p:spTree>
    <p:extLst>
      <p:ext uri="{BB962C8B-B14F-4D97-AF65-F5344CB8AC3E}">
        <p14:creationId xmlns:p14="http://schemas.microsoft.com/office/powerpoint/2010/main" val="3277310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39C7-2CE6-5BA5-8ADC-69DF654A92AC}"/>
              </a:ext>
            </a:extLst>
          </p:cNvPr>
          <p:cNvSpPr>
            <a:spLocks noGrp="1"/>
          </p:cNvSpPr>
          <p:nvPr>
            <p:ph type="title"/>
          </p:nvPr>
        </p:nvSpPr>
        <p:spPr/>
        <p:txBody>
          <a:bodyPr/>
          <a:lstStyle/>
          <a:p>
            <a:r>
              <a:rPr lang="en-GB"/>
              <a:t>Passive Double-Balanced Mixer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0E36EA-A47D-3B0C-3E8A-96B4D09CAC43}"/>
                  </a:ext>
                </a:extLst>
              </p:cNvPr>
              <p:cNvSpPr>
                <a:spLocks noGrp="1"/>
              </p:cNvSpPr>
              <p:nvPr>
                <p:ph idx="1"/>
              </p:nvPr>
            </p:nvSpPr>
            <p:spPr>
              <a:xfrm>
                <a:off x="838200" y="1590674"/>
                <a:ext cx="4714875" cy="4581525"/>
              </a:xfrm>
            </p:spPr>
            <p:txBody>
              <a:bodyPr>
                <a:normAutofit/>
              </a:bodyPr>
              <a:lstStyle/>
              <a:p>
                <a:pPr algn="just"/>
                <a:r>
                  <a:rPr lang="en-GB" sz="2400"/>
                  <a:t>Double-Balanced Mixers cancel LO-to-RF Leakage along with any RF-to-IF Leakage as well.</a:t>
                </a:r>
              </a:p>
              <a:p>
                <a:pPr algn="just"/>
                <a:r>
                  <a:rPr lang="en-GB" sz="2400"/>
                  <a:t>They also outperform simple mixers in gain by </a:t>
                </a:r>
                <a14:m>
                  <m:oMath xmlns:m="http://schemas.openxmlformats.org/officeDocument/2006/math">
                    <m:r>
                      <a:rPr lang="en-GB" sz="2400" b="0" i="1" smtClean="0">
                        <a:latin typeface="Cambria Math" panose="02040503050406030204" pitchFamily="18" charset="0"/>
                      </a:rPr>
                      <m:t>3</m:t>
                    </m:r>
                    <m:r>
                      <a:rPr lang="en-GB" sz="2400" b="0" i="1" smtClean="0">
                        <a:latin typeface="Cambria Math" panose="02040503050406030204" pitchFamily="18" charset="0"/>
                      </a:rPr>
                      <m:t>𝑑𝐵</m:t>
                    </m:r>
                  </m:oMath>
                </a14:m>
                <a:r>
                  <a:rPr lang="en-GB" sz="2400"/>
                  <a:t>.</a:t>
                </a:r>
              </a:p>
              <a:p>
                <a:pPr algn="just"/>
                <a:r>
                  <a:rPr lang="en-GB" sz="2400"/>
                  <a:t>The Choice of Passive is to optimize for whole system linearity and power consumption.</a:t>
                </a:r>
              </a:p>
              <a:p>
                <a:pPr algn="just"/>
                <a:endParaRPr lang="en-GB" sz="2400"/>
              </a:p>
            </p:txBody>
          </p:sp>
        </mc:Choice>
        <mc:Fallback xmlns="">
          <p:sp>
            <p:nvSpPr>
              <p:cNvPr id="3" name="Content Placeholder 2">
                <a:extLst>
                  <a:ext uri="{FF2B5EF4-FFF2-40B4-BE49-F238E27FC236}">
                    <a16:creationId xmlns:a16="http://schemas.microsoft.com/office/drawing/2014/main" id="{140E36EA-A47D-3B0C-3E8A-96B4D09CAC43}"/>
                  </a:ext>
                </a:extLst>
              </p:cNvPr>
              <p:cNvSpPr>
                <a:spLocks noGrp="1" noRot="1" noChangeAspect="1" noMove="1" noResize="1" noEditPoints="1" noAdjustHandles="1" noChangeArrowheads="1" noChangeShapeType="1" noTextEdit="1"/>
              </p:cNvSpPr>
              <p:nvPr>
                <p:ph idx="1"/>
              </p:nvPr>
            </p:nvSpPr>
            <p:spPr>
              <a:xfrm>
                <a:off x="838200" y="1590674"/>
                <a:ext cx="4714875" cy="4581525"/>
              </a:xfrm>
              <a:blipFill>
                <a:blip r:embed="rId2"/>
                <a:stretch>
                  <a:fillRect l="-1811" t="-1864" r="-19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5A5FA83-C941-54C4-8799-1DFC16D987DD}"/>
              </a:ext>
            </a:extLst>
          </p:cNvPr>
          <p:cNvPicPr>
            <a:picLocks noChangeAspect="1"/>
          </p:cNvPicPr>
          <p:nvPr/>
        </p:nvPicPr>
        <p:blipFill>
          <a:blip r:embed="rId3"/>
          <a:stretch>
            <a:fillRect/>
          </a:stretch>
        </p:blipFill>
        <p:spPr>
          <a:xfrm>
            <a:off x="6096000" y="1635125"/>
            <a:ext cx="5812156" cy="3587750"/>
          </a:xfrm>
          <a:prstGeom prst="rect">
            <a:avLst/>
          </a:prstGeom>
        </p:spPr>
      </p:pic>
    </p:spTree>
    <p:extLst>
      <p:ext uri="{BB962C8B-B14F-4D97-AF65-F5344CB8AC3E}">
        <p14:creationId xmlns:p14="http://schemas.microsoft.com/office/powerpoint/2010/main" val="1167523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6D8-6CF2-87AF-8127-EF00836CC014}"/>
              </a:ext>
            </a:extLst>
          </p:cNvPr>
          <p:cNvSpPr>
            <a:spLocks noGrp="1"/>
          </p:cNvSpPr>
          <p:nvPr>
            <p:ph type="title"/>
          </p:nvPr>
        </p:nvSpPr>
        <p:spPr/>
        <p:txBody>
          <a:bodyPr/>
          <a:lstStyle/>
          <a:p>
            <a:r>
              <a:rPr lang="en-GB"/>
              <a:t>Mixer Conversion Gain</a:t>
            </a:r>
          </a:p>
        </p:txBody>
      </p:sp>
      <p:pic>
        <p:nvPicPr>
          <p:cNvPr id="5" name="Content Placeholder 4" descr="A graph with a green line&#10;&#10;AI-generated content may be incorrect.">
            <a:extLst>
              <a:ext uri="{FF2B5EF4-FFF2-40B4-BE49-F238E27FC236}">
                <a16:creationId xmlns:a16="http://schemas.microsoft.com/office/drawing/2014/main" id="{B0CA1617-E5F2-2B10-4A83-59C439C079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6028" y="1909445"/>
            <a:ext cx="5801784" cy="4351338"/>
          </a:xfrm>
        </p:spPr>
      </p:pic>
    </p:spTree>
    <p:extLst>
      <p:ext uri="{BB962C8B-B14F-4D97-AF65-F5344CB8AC3E}">
        <p14:creationId xmlns:p14="http://schemas.microsoft.com/office/powerpoint/2010/main" val="30702445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4DAE-34E4-5B71-8BC9-07C7C3BFB109}"/>
              </a:ext>
            </a:extLst>
          </p:cNvPr>
          <p:cNvSpPr>
            <a:spLocks noGrp="1"/>
          </p:cNvSpPr>
          <p:nvPr>
            <p:ph type="title"/>
          </p:nvPr>
        </p:nvSpPr>
        <p:spPr/>
        <p:txBody>
          <a:bodyPr/>
          <a:lstStyle/>
          <a:p>
            <a:r>
              <a:rPr lang="en-GB"/>
              <a:t>Frequency Multipliers</a:t>
            </a:r>
          </a:p>
        </p:txBody>
      </p:sp>
      <p:sp>
        <p:nvSpPr>
          <p:cNvPr id="3" name="Content Placeholder 2">
            <a:extLst>
              <a:ext uri="{FF2B5EF4-FFF2-40B4-BE49-F238E27FC236}">
                <a16:creationId xmlns:a16="http://schemas.microsoft.com/office/drawing/2014/main" id="{D0481A3D-42A2-1666-CEA2-E19D3F629A56}"/>
              </a:ext>
            </a:extLst>
          </p:cNvPr>
          <p:cNvSpPr>
            <a:spLocks noGrp="1"/>
          </p:cNvSpPr>
          <p:nvPr>
            <p:ph idx="1"/>
          </p:nvPr>
        </p:nvSpPr>
        <p:spPr>
          <a:xfrm>
            <a:off x="838200" y="1825625"/>
            <a:ext cx="5626100" cy="4351338"/>
          </a:xfrm>
        </p:spPr>
        <p:txBody>
          <a:bodyPr>
            <a:normAutofit/>
          </a:bodyPr>
          <a:lstStyle/>
          <a:p>
            <a:r>
              <a:rPr lang="en-GB" sz="2400"/>
              <a:t>Multiple Methods exist for frequency multipliers</a:t>
            </a:r>
          </a:p>
          <a:p>
            <a:pPr lvl="1"/>
            <a:r>
              <a:rPr lang="en-GB"/>
              <a:t>Injection-Lock Oscillators</a:t>
            </a:r>
          </a:p>
          <a:p>
            <a:pPr lvl="1"/>
            <a:r>
              <a:rPr lang="en-GB"/>
              <a:t>Harmonic Extractors</a:t>
            </a:r>
          </a:p>
          <a:p>
            <a:pPr lvl="1"/>
            <a:r>
              <a:rPr lang="en-GB"/>
              <a:t>Self-Mixing</a:t>
            </a:r>
          </a:p>
          <a:p>
            <a:r>
              <a:rPr lang="en-GB" sz="2400"/>
              <a:t>Their Noise-Power Consumption Trade-off is high.</a:t>
            </a:r>
          </a:p>
          <a:p>
            <a:r>
              <a:rPr lang="en-GB" sz="2400"/>
              <a:t>A push-push frequency doubler is used for efficient frequency multiplication.</a:t>
            </a:r>
          </a:p>
        </p:txBody>
      </p:sp>
      <p:pic>
        <p:nvPicPr>
          <p:cNvPr id="5" name="Picture 4">
            <a:extLst>
              <a:ext uri="{FF2B5EF4-FFF2-40B4-BE49-F238E27FC236}">
                <a16:creationId xmlns:a16="http://schemas.microsoft.com/office/drawing/2014/main" id="{D6EA3BAD-B459-4ADA-0D24-3A0EE4C2EC26}"/>
              </a:ext>
            </a:extLst>
          </p:cNvPr>
          <p:cNvPicPr>
            <a:picLocks noChangeAspect="1"/>
          </p:cNvPicPr>
          <p:nvPr/>
        </p:nvPicPr>
        <p:blipFill>
          <a:blip r:embed="rId2"/>
          <a:stretch>
            <a:fillRect/>
          </a:stretch>
        </p:blipFill>
        <p:spPr>
          <a:xfrm>
            <a:off x="6357548" y="1690688"/>
            <a:ext cx="5572903" cy="1209844"/>
          </a:xfrm>
          <a:prstGeom prst="rect">
            <a:avLst/>
          </a:prstGeom>
        </p:spPr>
      </p:pic>
      <p:pic>
        <p:nvPicPr>
          <p:cNvPr id="7" name="Picture 6">
            <a:extLst>
              <a:ext uri="{FF2B5EF4-FFF2-40B4-BE49-F238E27FC236}">
                <a16:creationId xmlns:a16="http://schemas.microsoft.com/office/drawing/2014/main" id="{7EB79C17-786D-ECC3-F73A-224388B9065A}"/>
              </a:ext>
            </a:extLst>
          </p:cNvPr>
          <p:cNvPicPr>
            <a:picLocks noChangeAspect="1"/>
          </p:cNvPicPr>
          <p:nvPr/>
        </p:nvPicPr>
        <p:blipFill>
          <a:blip r:embed="rId3"/>
          <a:stretch>
            <a:fillRect/>
          </a:stretch>
        </p:blipFill>
        <p:spPr>
          <a:xfrm>
            <a:off x="7442307" y="3016251"/>
            <a:ext cx="3510136" cy="2903840"/>
          </a:xfrm>
          <a:prstGeom prst="rect">
            <a:avLst/>
          </a:prstGeom>
        </p:spPr>
      </p:pic>
    </p:spTree>
    <p:extLst>
      <p:ext uri="{BB962C8B-B14F-4D97-AF65-F5344CB8AC3E}">
        <p14:creationId xmlns:p14="http://schemas.microsoft.com/office/powerpoint/2010/main" val="30406506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F93A-2971-61BC-B328-B1590A01A031}"/>
              </a:ext>
            </a:extLst>
          </p:cNvPr>
          <p:cNvSpPr>
            <a:spLocks noGrp="1"/>
          </p:cNvSpPr>
          <p:nvPr>
            <p:ph type="title"/>
          </p:nvPr>
        </p:nvSpPr>
        <p:spPr/>
        <p:txBody>
          <a:bodyPr/>
          <a:lstStyle/>
          <a:p>
            <a:r>
              <a:rPr lang="en-GB"/>
              <a:t>Frequency Multipliers</a:t>
            </a:r>
          </a:p>
        </p:txBody>
      </p:sp>
      <p:pic>
        <p:nvPicPr>
          <p:cNvPr id="5" name="Picture 4">
            <a:extLst>
              <a:ext uri="{FF2B5EF4-FFF2-40B4-BE49-F238E27FC236}">
                <a16:creationId xmlns:a16="http://schemas.microsoft.com/office/drawing/2014/main" id="{7098786A-A5B3-5FA5-1651-BCC57DA9855F}"/>
              </a:ext>
            </a:extLst>
          </p:cNvPr>
          <p:cNvPicPr>
            <a:picLocks noChangeAspect="1"/>
          </p:cNvPicPr>
          <p:nvPr/>
        </p:nvPicPr>
        <p:blipFill>
          <a:blip r:embed="rId2"/>
          <a:stretch>
            <a:fillRect/>
          </a:stretch>
        </p:blipFill>
        <p:spPr>
          <a:xfrm>
            <a:off x="838200" y="1690688"/>
            <a:ext cx="4542257" cy="4139140"/>
          </a:xfrm>
          <a:prstGeom prst="rect">
            <a:avLst/>
          </a:prstGeom>
        </p:spPr>
      </p:pic>
      <p:pic>
        <p:nvPicPr>
          <p:cNvPr id="7" name="Picture 6">
            <a:extLst>
              <a:ext uri="{FF2B5EF4-FFF2-40B4-BE49-F238E27FC236}">
                <a16:creationId xmlns:a16="http://schemas.microsoft.com/office/drawing/2014/main" id="{E6ADF293-2CB6-4640-78F0-00EFD9F52386}"/>
              </a:ext>
            </a:extLst>
          </p:cNvPr>
          <p:cNvPicPr>
            <a:picLocks noChangeAspect="1"/>
          </p:cNvPicPr>
          <p:nvPr/>
        </p:nvPicPr>
        <p:blipFill>
          <a:blip r:embed="rId3"/>
          <a:stretch>
            <a:fillRect/>
          </a:stretch>
        </p:blipFill>
        <p:spPr>
          <a:xfrm>
            <a:off x="6311512" y="1690688"/>
            <a:ext cx="4721206" cy="4139140"/>
          </a:xfrm>
          <a:prstGeom prst="rect">
            <a:avLst/>
          </a:prstGeom>
        </p:spPr>
      </p:pic>
    </p:spTree>
    <p:extLst>
      <p:ext uri="{BB962C8B-B14F-4D97-AF65-F5344CB8AC3E}">
        <p14:creationId xmlns:p14="http://schemas.microsoft.com/office/powerpoint/2010/main" val="13016392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E3B1-DF5C-B30D-86A6-B4D64726175C}"/>
              </a:ext>
            </a:extLst>
          </p:cNvPr>
          <p:cNvSpPr>
            <a:spLocks noGrp="1"/>
          </p:cNvSpPr>
          <p:nvPr>
            <p:ph type="title"/>
          </p:nvPr>
        </p:nvSpPr>
        <p:spPr/>
        <p:txBody>
          <a:bodyPr/>
          <a:lstStyle/>
          <a:p>
            <a:r>
              <a:rPr lang="en-GB"/>
              <a:t>Frequency Multipliers</a:t>
            </a:r>
          </a:p>
        </p:txBody>
      </p:sp>
      <p:pic>
        <p:nvPicPr>
          <p:cNvPr id="15" name="Picture 14" descr="A graph of a function&#10;&#10;AI-generated content may be incorrect.">
            <a:extLst>
              <a:ext uri="{FF2B5EF4-FFF2-40B4-BE49-F238E27FC236}">
                <a16:creationId xmlns:a16="http://schemas.microsoft.com/office/drawing/2014/main" id="{17ACF5CB-93A4-E01F-0791-2BD917A02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917" y="1456710"/>
            <a:ext cx="5259440" cy="3944580"/>
          </a:xfrm>
          <a:prstGeom prst="rect">
            <a:avLst/>
          </a:prstGeom>
        </p:spPr>
      </p:pic>
      <p:pic>
        <p:nvPicPr>
          <p:cNvPr id="19" name="Picture 18" descr="A graph of a function&#10;&#10;AI-generated content may be incorrect.">
            <a:extLst>
              <a:ext uri="{FF2B5EF4-FFF2-40B4-BE49-F238E27FC236}">
                <a16:creationId xmlns:a16="http://schemas.microsoft.com/office/drawing/2014/main" id="{F9AA737A-5211-6790-9695-53DDB4E6D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259" y="1690688"/>
            <a:ext cx="4685824" cy="3514368"/>
          </a:xfrm>
          <a:prstGeom prst="rect">
            <a:avLst/>
          </a:prstGeom>
        </p:spPr>
      </p:pic>
    </p:spTree>
    <p:extLst>
      <p:ext uri="{BB962C8B-B14F-4D97-AF65-F5344CB8AC3E}">
        <p14:creationId xmlns:p14="http://schemas.microsoft.com/office/powerpoint/2010/main" val="6854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4E89-631C-8F95-0F86-8EC5EE413FE5}"/>
              </a:ext>
            </a:extLst>
          </p:cNvPr>
          <p:cNvSpPr>
            <a:spLocks noGrp="1"/>
          </p:cNvSpPr>
          <p:nvPr>
            <p:ph type="title"/>
          </p:nvPr>
        </p:nvSpPr>
        <p:spPr>
          <a:xfrm>
            <a:off x="413808" y="370244"/>
            <a:ext cx="10515600" cy="1325563"/>
          </a:xfrm>
        </p:spPr>
        <p:txBody>
          <a:bodyPr/>
          <a:lstStyle/>
          <a:p>
            <a:r>
              <a:rPr lang="en-GB"/>
              <a:t>Frequency Multipliers</a:t>
            </a:r>
          </a:p>
        </p:txBody>
      </p:sp>
      <p:pic>
        <p:nvPicPr>
          <p:cNvPr id="21" name="Content Placeholder 20" descr="A graph with lines and numbers&#10;&#10;AI-generated content may be incorrect.">
            <a:extLst>
              <a:ext uri="{FF2B5EF4-FFF2-40B4-BE49-F238E27FC236}">
                <a16:creationId xmlns:a16="http://schemas.microsoft.com/office/drawing/2014/main" id="{790088F2-6A7F-08AE-E7E5-33D036F732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5470" y="1934805"/>
            <a:ext cx="5186892" cy="3890169"/>
          </a:xfrm>
        </p:spPr>
      </p:pic>
      <p:pic>
        <p:nvPicPr>
          <p:cNvPr id="23" name="Picture 22" descr="A graph with lines and numbers&#10;&#10;AI-generated content may be incorrect.">
            <a:extLst>
              <a:ext uri="{FF2B5EF4-FFF2-40B4-BE49-F238E27FC236}">
                <a16:creationId xmlns:a16="http://schemas.microsoft.com/office/drawing/2014/main" id="{7AF06E9F-DDD1-BC88-1565-71EEEC6D3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808" y="1934805"/>
            <a:ext cx="5282724" cy="3962043"/>
          </a:xfrm>
          <a:prstGeom prst="rect">
            <a:avLst/>
          </a:prstGeom>
        </p:spPr>
      </p:pic>
    </p:spTree>
    <p:extLst>
      <p:ext uri="{BB962C8B-B14F-4D97-AF65-F5344CB8AC3E}">
        <p14:creationId xmlns:p14="http://schemas.microsoft.com/office/powerpoint/2010/main" val="22773095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2392-6B11-EA05-7971-0DEB2C51BB39}"/>
              </a:ext>
            </a:extLst>
          </p:cNvPr>
          <p:cNvSpPr>
            <a:spLocks noGrp="1"/>
          </p:cNvSpPr>
          <p:nvPr>
            <p:ph type="title"/>
          </p:nvPr>
        </p:nvSpPr>
        <p:spPr/>
        <p:txBody>
          <a:bodyPr/>
          <a:lstStyle/>
          <a:p>
            <a:r>
              <a:rPr lang="en-GB"/>
              <a:t>Frequency Multipliers</a:t>
            </a:r>
          </a:p>
        </p:txBody>
      </p:sp>
      <p:pic>
        <p:nvPicPr>
          <p:cNvPr id="5" name="Content Placeholder 4" descr="A graph with different colored lines&#10;&#10;AI-generated content may be incorrect.">
            <a:extLst>
              <a:ext uri="{FF2B5EF4-FFF2-40B4-BE49-F238E27FC236}">
                <a16:creationId xmlns:a16="http://schemas.microsoft.com/office/drawing/2014/main" id="{6863154B-5116-427C-FCEC-0804333CB8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7308" y="1546225"/>
            <a:ext cx="5801784" cy="4351338"/>
          </a:xfrm>
        </p:spPr>
      </p:pic>
    </p:spTree>
    <p:extLst>
      <p:ext uri="{BB962C8B-B14F-4D97-AF65-F5344CB8AC3E}">
        <p14:creationId xmlns:p14="http://schemas.microsoft.com/office/powerpoint/2010/main" val="100852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4DB3C-8E69-2CF2-FD8C-35A2F8CB3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B3186-7B88-5E37-C960-234F961EAC12}"/>
              </a:ext>
            </a:extLst>
          </p:cNvPr>
          <p:cNvSpPr>
            <a:spLocks noGrp="1"/>
          </p:cNvSpPr>
          <p:nvPr>
            <p:ph type="title"/>
          </p:nvPr>
        </p:nvSpPr>
        <p:spPr>
          <a:xfrm>
            <a:off x="838200" y="365125"/>
            <a:ext cx="11245402" cy="1336295"/>
          </a:xfrm>
        </p:spPr>
        <p:txBody>
          <a:bodyPr/>
          <a:lstStyle/>
          <a:p>
            <a:r>
              <a:rPr lang="en-GB"/>
              <a:t>Intro to Radar Systems: Sensor Technologies</a:t>
            </a:r>
          </a:p>
        </p:txBody>
      </p:sp>
      <p:sp>
        <p:nvSpPr>
          <p:cNvPr id="3" name="Content Placeholder 2">
            <a:extLst>
              <a:ext uri="{FF2B5EF4-FFF2-40B4-BE49-F238E27FC236}">
                <a16:creationId xmlns:a16="http://schemas.microsoft.com/office/drawing/2014/main" id="{C8AA443D-1475-B6C5-1363-65F0F8386CC0}"/>
              </a:ext>
            </a:extLst>
          </p:cNvPr>
          <p:cNvSpPr>
            <a:spLocks noGrp="1"/>
          </p:cNvSpPr>
          <p:nvPr>
            <p:ph idx="1"/>
          </p:nvPr>
        </p:nvSpPr>
        <p:spPr>
          <a:xfrm>
            <a:off x="247919" y="1825625"/>
            <a:ext cx="11589177" cy="4938430"/>
          </a:xfrm>
        </p:spPr>
        <p:txBody>
          <a:bodyPr vert="horz" lIns="91440" tIns="45720" rIns="91440" bIns="45720" rtlCol="0" anchor="t">
            <a:normAutofit/>
          </a:bodyPr>
          <a:lstStyle/>
          <a:p>
            <a:pPr marL="457200" indent="-457200">
              <a:buAutoNum type="arabicPeriod"/>
            </a:pPr>
            <a:endParaRPr lang="en-US" sz="2400">
              <a:latin typeface="Aptos"/>
            </a:endParaRPr>
          </a:p>
          <a:p>
            <a:pPr lvl="1">
              <a:buFont typeface="Courier New" panose="020B0604020202020204" pitchFamily="34" charset="0"/>
              <a:buChar char="o"/>
            </a:pPr>
            <a:endParaRPr lang="en-US" sz="2000"/>
          </a:p>
          <a:p>
            <a:pPr>
              <a:buAutoNum type="arabicPeriod"/>
            </a:pPr>
            <a:endParaRPr lang="en-US" sz="2400"/>
          </a:p>
          <a:p>
            <a:pPr marL="0" indent="0">
              <a:buNone/>
            </a:pPr>
            <a:endParaRPr lang="en-US" sz="2400"/>
          </a:p>
        </p:txBody>
      </p:sp>
      <p:sp>
        <p:nvSpPr>
          <p:cNvPr id="4" name="Content Placeholder 2">
            <a:extLst>
              <a:ext uri="{FF2B5EF4-FFF2-40B4-BE49-F238E27FC236}">
                <a16:creationId xmlns:a16="http://schemas.microsoft.com/office/drawing/2014/main" id="{B3115BCE-8349-99AD-2AC2-B8D692CDCFF3}"/>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t>1. Ultrasonic Sensors</a:t>
            </a:r>
          </a:p>
          <a:p>
            <a:pPr lvl="1"/>
            <a:r>
              <a:rPr lang="en-GB" sz="2000"/>
              <a:t>Sound waves used to detect objects</a:t>
            </a:r>
            <a:br>
              <a:rPr lang="en-GB" sz="2000"/>
            </a:br>
            <a:r>
              <a:rPr lang="en-GB" sz="2000"/>
              <a:t>and measure distances (limited range)</a:t>
            </a:r>
          </a:p>
          <a:p>
            <a:pPr marL="0" indent="0">
              <a:buNone/>
            </a:pPr>
            <a:endParaRPr lang="en-GB" sz="2400"/>
          </a:p>
          <a:p>
            <a:pPr marL="0" indent="0">
              <a:buNone/>
            </a:pPr>
            <a:r>
              <a:rPr lang="en-GB" sz="2400"/>
              <a:t>2. LiDAR</a:t>
            </a:r>
          </a:p>
          <a:p>
            <a:pPr lvl="1"/>
            <a:r>
              <a:rPr lang="en-GB" sz="2000"/>
              <a:t>Laser beams used to measure distances</a:t>
            </a:r>
          </a:p>
          <a:p>
            <a:pPr lvl="1"/>
            <a:r>
              <a:rPr lang="en-GB" sz="2000"/>
              <a:t>Interference and difficult weather environment</a:t>
            </a:r>
          </a:p>
          <a:p>
            <a:pPr marL="457200" indent="-457200">
              <a:buFont typeface="Arial" panose="020B0604020202020204" pitchFamily="34" charset="0"/>
              <a:buAutoNum type="arabicPeriod"/>
            </a:pPr>
            <a:endParaRPr lang="en-GB" sz="2400"/>
          </a:p>
          <a:p>
            <a:pPr marL="0" indent="0">
              <a:buNone/>
            </a:pPr>
            <a:r>
              <a:rPr lang="en-GB" sz="2400"/>
              <a:t>3. Radar </a:t>
            </a:r>
            <a:endParaRPr lang="en-US" sz="2400"/>
          </a:p>
          <a:p>
            <a:pPr lvl="1"/>
            <a:r>
              <a:rPr lang="en-US" sz="2000"/>
              <a:t>robust to adverse weather conditions such as rain and snow</a:t>
            </a:r>
          </a:p>
          <a:p>
            <a:pPr lvl="1"/>
            <a:r>
              <a:rPr lang="en-GB" sz="2000"/>
              <a:t>Wide distance range</a:t>
            </a:r>
          </a:p>
        </p:txBody>
      </p:sp>
      <p:pic>
        <p:nvPicPr>
          <p:cNvPr id="5" name="Picture 4" descr="Ultrasonic sensors">
            <a:extLst>
              <a:ext uri="{FF2B5EF4-FFF2-40B4-BE49-F238E27FC236}">
                <a16:creationId xmlns:a16="http://schemas.microsoft.com/office/drawing/2014/main" id="{A822570F-5135-DE9E-AA2B-42B3E873BD92}"/>
              </a:ext>
            </a:extLst>
          </p:cNvPr>
          <p:cNvPicPr>
            <a:picLocks noChangeAspect="1"/>
          </p:cNvPicPr>
          <p:nvPr/>
        </p:nvPicPr>
        <p:blipFill>
          <a:blip r:embed="rId2"/>
          <a:srcRect l="25485" r="26456"/>
          <a:stretch>
            <a:fillRect/>
          </a:stretch>
        </p:blipFill>
        <p:spPr>
          <a:xfrm>
            <a:off x="9757774" y="1517520"/>
            <a:ext cx="1596025" cy="1495901"/>
          </a:xfrm>
          <a:prstGeom prst="rect">
            <a:avLst/>
          </a:prstGeom>
        </p:spPr>
      </p:pic>
      <p:pic>
        <p:nvPicPr>
          <p:cNvPr id="6" name="Picture 5" descr="LIDAR-Lite v3">
            <a:extLst>
              <a:ext uri="{FF2B5EF4-FFF2-40B4-BE49-F238E27FC236}">
                <a16:creationId xmlns:a16="http://schemas.microsoft.com/office/drawing/2014/main" id="{974A07FD-6063-FD10-5365-48A72737CDCD}"/>
              </a:ext>
            </a:extLst>
          </p:cNvPr>
          <p:cNvPicPr>
            <a:picLocks noChangeAspect="1"/>
          </p:cNvPicPr>
          <p:nvPr/>
        </p:nvPicPr>
        <p:blipFill>
          <a:blip r:embed="rId3"/>
          <a:stretch>
            <a:fillRect/>
          </a:stretch>
        </p:blipFill>
        <p:spPr>
          <a:xfrm>
            <a:off x="9757774" y="3137626"/>
            <a:ext cx="1798642" cy="1495901"/>
          </a:xfrm>
          <a:prstGeom prst="rect">
            <a:avLst/>
          </a:prstGeom>
        </p:spPr>
      </p:pic>
      <p:pic>
        <p:nvPicPr>
          <p:cNvPr id="7" name="Picture 6" descr="A green radar screen with a green circle&#10;&#10;AI-generated content may be incorrect.">
            <a:extLst>
              <a:ext uri="{FF2B5EF4-FFF2-40B4-BE49-F238E27FC236}">
                <a16:creationId xmlns:a16="http://schemas.microsoft.com/office/drawing/2014/main" id="{D4E5C828-C5F9-D9AD-49C5-3863774053F2}"/>
              </a:ext>
            </a:extLst>
          </p:cNvPr>
          <p:cNvPicPr>
            <a:picLocks noChangeAspect="1"/>
          </p:cNvPicPr>
          <p:nvPr/>
        </p:nvPicPr>
        <p:blipFill>
          <a:blip r:embed="rId4"/>
          <a:stretch>
            <a:fillRect/>
          </a:stretch>
        </p:blipFill>
        <p:spPr>
          <a:xfrm>
            <a:off x="9922183" y="4704828"/>
            <a:ext cx="1495902" cy="1495902"/>
          </a:xfrm>
          <a:prstGeom prst="rect">
            <a:avLst/>
          </a:prstGeom>
        </p:spPr>
      </p:pic>
    </p:spTree>
    <p:extLst>
      <p:ext uri="{BB962C8B-B14F-4D97-AF65-F5344CB8AC3E}">
        <p14:creationId xmlns:p14="http://schemas.microsoft.com/office/powerpoint/2010/main" val="311970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45EC-AABB-8BB5-C959-3C2A0624A36A}"/>
              </a:ext>
            </a:extLst>
          </p:cNvPr>
          <p:cNvSpPr>
            <a:spLocks noGrp="1"/>
          </p:cNvSpPr>
          <p:nvPr>
            <p:ph type="title"/>
          </p:nvPr>
        </p:nvSpPr>
        <p:spPr/>
        <p:txBody>
          <a:bodyPr/>
          <a:lstStyle/>
          <a:p>
            <a:r>
              <a:rPr lang="en-GB"/>
              <a:t>LO Buffer</a:t>
            </a:r>
          </a:p>
        </p:txBody>
      </p:sp>
      <p:sp>
        <p:nvSpPr>
          <p:cNvPr id="3" name="Content Placeholder 2">
            <a:extLst>
              <a:ext uri="{FF2B5EF4-FFF2-40B4-BE49-F238E27FC236}">
                <a16:creationId xmlns:a16="http://schemas.microsoft.com/office/drawing/2014/main" id="{D6656956-1C05-CC80-20CA-00EAA377EA1B}"/>
              </a:ext>
            </a:extLst>
          </p:cNvPr>
          <p:cNvSpPr>
            <a:spLocks noGrp="1"/>
          </p:cNvSpPr>
          <p:nvPr>
            <p:ph idx="1"/>
          </p:nvPr>
        </p:nvSpPr>
        <p:spPr>
          <a:xfrm>
            <a:off x="838200" y="1787525"/>
            <a:ext cx="5257800" cy="4351338"/>
          </a:xfrm>
        </p:spPr>
        <p:txBody>
          <a:bodyPr>
            <a:normAutofit/>
          </a:bodyPr>
          <a:lstStyle/>
          <a:p>
            <a:pPr algn="just"/>
            <a:r>
              <a:rPr lang="en-GB" sz="2400"/>
              <a:t>LO Buffer is an amplifier that its goal is to saturate input to mixer.</a:t>
            </a:r>
          </a:p>
          <a:p>
            <a:pPr algn="just"/>
            <a:r>
              <a:rPr lang="en-GB" sz="2400"/>
              <a:t>It does that by putting optimum load impedance to make the amplifier operate in its non-linear region becoming insensitive to power after certain input power.</a:t>
            </a:r>
          </a:p>
          <a:p>
            <a:pPr algn="just"/>
            <a:endParaRPr lang="en-GB" sz="2400"/>
          </a:p>
        </p:txBody>
      </p:sp>
      <p:pic>
        <p:nvPicPr>
          <p:cNvPr id="5" name="Picture 4">
            <a:extLst>
              <a:ext uri="{FF2B5EF4-FFF2-40B4-BE49-F238E27FC236}">
                <a16:creationId xmlns:a16="http://schemas.microsoft.com/office/drawing/2014/main" id="{9BB20512-664A-1BF6-0F7B-95EA8D2B8067}"/>
              </a:ext>
            </a:extLst>
          </p:cNvPr>
          <p:cNvPicPr>
            <a:picLocks noChangeAspect="1"/>
          </p:cNvPicPr>
          <p:nvPr/>
        </p:nvPicPr>
        <p:blipFill>
          <a:blip r:embed="rId2"/>
          <a:stretch>
            <a:fillRect/>
          </a:stretch>
        </p:blipFill>
        <p:spPr>
          <a:xfrm>
            <a:off x="7045180" y="1309688"/>
            <a:ext cx="4308620" cy="3680280"/>
          </a:xfrm>
          <a:prstGeom prst="rect">
            <a:avLst/>
          </a:prstGeom>
        </p:spPr>
      </p:pic>
    </p:spTree>
    <p:extLst>
      <p:ext uri="{BB962C8B-B14F-4D97-AF65-F5344CB8AC3E}">
        <p14:creationId xmlns:p14="http://schemas.microsoft.com/office/powerpoint/2010/main" val="9098656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F0F9-8784-2ACD-D960-700948123566}"/>
              </a:ext>
            </a:extLst>
          </p:cNvPr>
          <p:cNvSpPr>
            <a:spLocks noGrp="1"/>
          </p:cNvSpPr>
          <p:nvPr>
            <p:ph type="title"/>
          </p:nvPr>
        </p:nvSpPr>
        <p:spPr/>
        <p:txBody>
          <a:bodyPr/>
          <a:lstStyle/>
          <a:p>
            <a:r>
              <a:rPr lang="en-GB"/>
              <a:t>LO Buffer</a:t>
            </a:r>
          </a:p>
        </p:txBody>
      </p:sp>
      <p:pic>
        <p:nvPicPr>
          <p:cNvPr id="5" name="Picture 4" descr="A graph with colored lines and numbers&#10;&#10;AI-generated content may be incorrect.">
            <a:extLst>
              <a:ext uri="{FF2B5EF4-FFF2-40B4-BE49-F238E27FC236}">
                <a16:creationId xmlns:a16="http://schemas.microsoft.com/office/drawing/2014/main" id="{9C5ACB9A-399D-67AA-DEC7-441860BC1300}"/>
              </a:ext>
            </a:extLst>
          </p:cNvPr>
          <p:cNvPicPr>
            <a:picLocks noChangeAspect="1"/>
          </p:cNvPicPr>
          <p:nvPr/>
        </p:nvPicPr>
        <p:blipFill>
          <a:blip r:embed="rId2">
            <a:extLst>
              <a:ext uri="{28A0092B-C50C-407E-A947-70E740481C1C}">
                <a14:useLocalDpi xmlns:a14="http://schemas.microsoft.com/office/drawing/2010/main" val="0"/>
              </a:ext>
            </a:extLst>
          </a:blip>
          <a:srcRect l="28532" b="9582"/>
          <a:stretch/>
        </p:blipFill>
        <p:spPr>
          <a:xfrm>
            <a:off x="6324600" y="1863725"/>
            <a:ext cx="3911600" cy="3711575"/>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5A67DB7B-5CE3-B15A-67F4-AE83C106EDDC}"/>
              </a:ext>
            </a:extLst>
          </p:cNvPr>
          <p:cNvPicPr>
            <a:picLocks noChangeAspect="1"/>
          </p:cNvPicPr>
          <p:nvPr/>
        </p:nvPicPr>
        <p:blipFill>
          <a:blip r:embed="rId3">
            <a:extLst>
              <a:ext uri="{28A0092B-C50C-407E-A947-70E740481C1C}">
                <a14:useLocalDpi xmlns:a14="http://schemas.microsoft.com/office/drawing/2010/main" val="0"/>
              </a:ext>
            </a:extLst>
          </a:blip>
          <a:srcRect l="45166" b="9106"/>
          <a:stretch/>
        </p:blipFill>
        <p:spPr>
          <a:xfrm>
            <a:off x="2197100" y="1863725"/>
            <a:ext cx="2985460" cy="3711576"/>
          </a:xfrm>
          <a:prstGeom prst="rect">
            <a:avLst/>
          </a:prstGeom>
        </p:spPr>
      </p:pic>
    </p:spTree>
    <p:extLst>
      <p:ext uri="{BB962C8B-B14F-4D97-AF65-F5344CB8AC3E}">
        <p14:creationId xmlns:p14="http://schemas.microsoft.com/office/powerpoint/2010/main" val="26131602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B8D711-8F71-A5A0-B77D-F647F48397ED}"/>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506A74-7806-2EC0-FAB2-B14DC3A8E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lor-coded on electronic circuit board">
            <a:extLst>
              <a:ext uri="{FF2B5EF4-FFF2-40B4-BE49-F238E27FC236}">
                <a16:creationId xmlns:a16="http://schemas.microsoft.com/office/drawing/2014/main" id="{1D3BED3C-4A66-5212-8217-552DF4BD3C8D}"/>
              </a:ext>
            </a:extLst>
          </p:cNvPr>
          <p:cNvPicPr>
            <a:picLocks noChangeAspect="1"/>
          </p:cNvPicPr>
          <p:nvPr/>
        </p:nvPicPr>
        <p:blipFill>
          <a:blip r:embed="rId2"/>
          <a:srcRect l="6589" r="-1" b="-1"/>
          <a:stretch>
            <a:fillRect/>
          </a:stretch>
        </p:blipFill>
        <p:spPr>
          <a:xfrm>
            <a:off x="1" y="10"/>
            <a:ext cx="9669642" cy="6857990"/>
          </a:xfrm>
          <a:prstGeom prst="rect">
            <a:avLst/>
          </a:prstGeom>
        </p:spPr>
      </p:pic>
      <p:sp>
        <p:nvSpPr>
          <p:cNvPr id="10" name="Rectangle 9">
            <a:extLst>
              <a:ext uri="{FF2B5EF4-FFF2-40B4-BE49-F238E27FC236}">
                <a16:creationId xmlns:a16="http://schemas.microsoft.com/office/drawing/2014/main" id="{489FA2B8-D601-B3DC-E5C3-3F30CFAA8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8824E2C-7505-6CD5-37B5-50629C4FE653}"/>
              </a:ext>
            </a:extLst>
          </p:cNvPr>
          <p:cNvSpPr txBox="1">
            <a:spLocks/>
          </p:cNvSpPr>
          <p:nvPr/>
        </p:nvSpPr>
        <p:spPr>
          <a:xfrm>
            <a:off x="7935402" y="743447"/>
            <a:ext cx="3445765" cy="3692028"/>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a:t>Receiver Circuits Design </a:t>
            </a:r>
          </a:p>
        </p:txBody>
      </p:sp>
      <p:sp>
        <p:nvSpPr>
          <p:cNvPr id="2" name="Title 1">
            <a:extLst>
              <a:ext uri="{FF2B5EF4-FFF2-40B4-BE49-F238E27FC236}">
                <a16:creationId xmlns:a16="http://schemas.microsoft.com/office/drawing/2014/main" id="{89D3704C-6EA4-DB70-C617-869D0EFC04FF}"/>
              </a:ext>
            </a:extLst>
          </p:cNvPr>
          <p:cNvSpPr txBox="1">
            <a:spLocks/>
          </p:cNvSpPr>
          <p:nvPr/>
        </p:nvSpPr>
        <p:spPr>
          <a:xfrm>
            <a:off x="7935401" y="5531428"/>
            <a:ext cx="3445765" cy="1166249"/>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a:t>Baseband Amplifiers</a:t>
            </a:r>
          </a:p>
        </p:txBody>
      </p:sp>
    </p:spTree>
    <p:extLst>
      <p:ext uri="{BB962C8B-B14F-4D97-AF65-F5344CB8AC3E}">
        <p14:creationId xmlns:p14="http://schemas.microsoft.com/office/powerpoint/2010/main" val="3687583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6797-65CD-75F2-2B50-8FDDAE3271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8F7F80-CDCC-C3A3-7483-A098F669285D}"/>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E64BB4FB-E382-DCAC-0ABD-7923D9C36AAA}"/>
              </a:ext>
            </a:extLst>
          </p:cNvPr>
          <p:cNvSpPr>
            <a:spLocks noGrp="1"/>
          </p:cNvSpPr>
          <p:nvPr>
            <p:ph idx="1"/>
          </p:nvPr>
        </p:nvSpPr>
        <p:spPr>
          <a:xfrm>
            <a:off x="104670" y="892669"/>
            <a:ext cx="11750999" cy="5357406"/>
          </a:xfrm>
        </p:spPr>
        <p:txBody>
          <a:bodyPr>
            <a:normAutofit lnSpcReduction="10000"/>
          </a:bodyPr>
          <a:lstStyle/>
          <a:p>
            <a:pPr marL="514350" indent="-514350">
              <a:buFont typeface="+mj-lt"/>
              <a:buAutoNum type="arabicPeriod"/>
            </a:pPr>
            <a:r>
              <a:rPr lang="en-GB" sz="2000">
                <a:solidFill>
                  <a:schemeClr val="bg1">
                    <a:lumMod val="95000"/>
                  </a:schemeClr>
                </a:solidFill>
              </a:rPr>
              <a:t>Introduction to FMCW Radar Systems</a:t>
            </a:r>
          </a:p>
          <a:p>
            <a:pPr marL="514350" indent="-514350">
              <a:buFont typeface="+mj-lt"/>
              <a:buAutoNum type="arabicPeriod"/>
            </a:pPr>
            <a:r>
              <a:rPr lang="en-GB" sz="2000">
                <a:solidFill>
                  <a:schemeClr val="bg1">
                    <a:lumMod val="95000"/>
                  </a:schemeClr>
                </a:solidFill>
              </a:rPr>
              <a:t>System Specifications Formulation</a:t>
            </a:r>
          </a:p>
          <a:p>
            <a:pPr marL="514350" indent="-514350">
              <a:buFont typeface="+mj-lt"/>
              <a:buAutoNum type="arabicPeriod"/>
            </a:pPr>
            <a:r>
              <a:rPr lang="en-GB" sz="2000">
                <a:solidFill>
                  <a:schemeClr val="bg1">
                    <a:lumMod val="95000"/>
                  </a:schemeClr>
                </a:solidFill>
              </a:rPr>
              <a:t>PLL System Formulation</a:t>
            </a:r>
          </a:p>
          <a:p>
            <a:pPr marL="514350" indent="-514350">
              <a:buFont typeface="+mj-lt"/>
              <a:buAutoNum type="arabicPeriod"/>
            </a:pPr>
            <a:r>
              <a:rPr lang="en-GB" sz="2000">
                <a:solidFill>
                  <a:schemeClr val="bg1">
                    <a:lumMod val="95000"/>
                  </a:schemeClr>
                </a:solidFill>
              </a:rPr>
              <a:t>PLL Circuits Design</a:t>
            </a:r>
          </a:p>
          <a:p>
            <a:pPr marL="971550" lvl="1" indent="-514350">
              <a:buFont typeface="+mj-lt"/>
              <a:buAutoNum type="arabicPeriod"/>
            </a:pPr>
            <a:r>
              <a:rPr lang="en-GB" sz="1600">
                <a:solidFill>
                  <a:schemeClr val="bg1">
                    <a:lumMod val="95000"/>
                  </a:schemeClr>
                </a:solidFill>
              </a:rPr>
              <a:t>Charge Pump and Phase-Frequency Detector</a:t>
            </a:r>
          </a:p>
          <a:p>
            <a:pPr marL="971550" lvl="1" indent="-514350">
              <a:buFont typeface="+mj-lt"/>
              <a:buAutoNum type="arabicPeriod"/>
            </a:pPr>
            <a:r>
              <a:rPr lang="en-GB" sz="1600">
                <a:solidFill>
                  <a:schemeClr val="bg1">
                    <a:lumMod val="95000"/>
                  </a:schemeClr>
                </a:solidFill>
              </a:rPr>
              <a:t>Voltage-Controlled Oscillator</a:t>
            </a:r>
          </a:p>
          <a:p>
            <a:pPr marL="971550" lvl="1" indent="-514350">
              <a:buFont typeface="+mj-lt"/>
              <a:buAutoNum type="arabicPeriod"/>
            </a:pPr>
            <a:r>
              <a:rPr lang="en-GB" sz="1600">
                <a:solidFill>
                  <a:schemeClr val="bg1">
                    <a:lumMod val="95000"/>
                  </a:schemeClr>
                </a:solidFill>
              </a:rPr>
              <a:t>Frequency Dividers</a:t>
            </a:r>
          </a:p>
          <a:p>
            <a:pPr marL="514350" indent="-514350">
              <a:buFont typeface="+mj-lt"/>
              <a:buAutoNum type="arabicPeriod"/>
            </a:pPr>
            <a:r>
              <a:rPr lang="en-GB" sz="2000">
                <a:solidFill>
                  <a:schemeClr val="bg1">
                    <a:lumMod val="95000"/>
                  </a:schemeClr>
                </a:solidFill>
              </a:rPr>
              <a:t>Transmitter System Description</a:t>
            </a:r>
          </a:p>
          <a:p>
            <a:pPr marL="514350" indent="-514350">
              <a:buFont typeface="+mj-lt"/>
              <a:buAutoNum type="arabicPeriod"/>
            </a:pPr>
            <a:r>
              <a:rPr lang="en-GB" sz="2000">
                <a:solidFill>
                  <a:schemeClr val="bg1">
                    <a:lumMod val="95000"/>
                  </a:schemeClr>
                </a:solidFill>
              </a:rPr>
              <a:t>Transmitter Circuits Design</a:t>
            </a:r>
          </a:p>
          <a:p>
            <a:pPr marL="971550" lvl="1" indent="-514350">
              <a:buFont typeface="+mj-lt"/>
              <a:buAutoNum type="arabicPeriod"/>
            </a:pPr>
            <a:r>
              <a:rPr lang="en-GB" sz="1600">
                <a:solidFill>
                  <a:schemeClr val="bg1">
                    <a:lumMod val="95000"/>
                  </a:schemeClr>
                </a:solidFill>
              </a:rPr>
              <a:t>Variable Gain Amplifier</a:t>
            </a:r>
          </a:p>
          <a:p>
            <a:pPr marL="971550" lvl="1" indent="-514350">
              <a:buFont typeface="+mj-lt"/>
              <a:buAutoNum type="arabicPeriod"/>
            </a:pPr>
            <a:r>
              <a:rPr lang="en-GB" sz="1600">
                <a:solidFill>
                  <a:schemeClr val="bg1">
                    <a:lumMod val="95000"/>
                  </a:schemeClr>
                </a:solidFill>
              </a:rPr>
              <a:t>Power Amplifier</a:t>
            </a:r>
          </a:p>
          <a:p>
            <a:pPr marL="514350" indent="-514350">
              <a:buFont typeface="+mj-lt"/>
              <a:buAutoNum type="arabicPeriod"/>
            </a:pPr>
            <a:r>
              <a:rPr lang="en-GB" sz="2000">
                <a:solidFill>
                  <a:schemeClr val="bg1">
                    <a:lumMod val="95000"/>
                  </a:schemeClr>
                </a:solidFill>
              </a:rPr>
              <a:t>Receiver System Description</a:t>
            </a:r>
          </a:p>
          <a:p>
            <a:pPr marL="514350" indent="-514350">
              <a:buFont typeface="+mj-lt"/>
              <a:buAutoNum type="arabicPeriod"/>
            </a:pPr>
            <a:r>
              <a:rPr lang="en-GB" sz="2000">
                <a:solidFill>
                  <a:schemeClr val="tx2">
                    <a:lumMod val="50000"/>
                    <a:lumOff val="50000"/>
                  </a:schemeClr>
                </a:solidFill>
              </a:rPr>
              <a:t>Receiver Circuits Design</a:t>
            </a:r>
          </a:p>
          <a:p>
            <a:pPr marL="971550" lvl="1" indent="-514350">
              <a:buFont typeface="+mj-lt"/>
              <a:buAutoNum type="arabicPeriod"/>
            </a:pPr>
            <a:r>
              <a:rPr lang="en-GB" sz="1600">
                <a:solidFill>
                  <a:schemeClr val="bg1">
                    <a:lumMod val="95000"/>
                  </a:schemeClr>
                </a:solidFill>
              </a:rPr>
              <a:t>Low-Noise Amplifier</a:t>
            </a:r>
          </a:p>
          <a:p>
            <a:pPr marL="971550" lvl="1" indent="-514350">
              <a:buFont typeface="+mj-lt"/>
              <a:buAutoNum type="arabicPeriod"/>
            </a:pPr>
            <a:r>
              <a:rPr lang="en-GB" sz="1600">
                <a:solidFill>
                  <a:schemeClr val="bg1">
                    <a:lumMod val="95000"/>
                  </a:schemeClr>
                </a:solidFill>
              </a:rPr>
              <a:t>Mixer and Local Oscillator Chain</a:t>
            </a:r>
          </a:p>
          <a:p>
            <a:pPr marL="971550" lvl="1" indent="-514350">
              <a:buFont typeface="+mj-lt"/>
              <a:buAutoNum type="arabicPeriod"/>
            </a:pPr>
            <a:r>
              <a:rPr lang="en-GB" sz="1600">
                <a:solidFill>
                  <a:schemeClr val="tx2">
                    <a:lumMod val="50000"/>
                    <a:lumOff val="50000"/>
                  </a:schemeClr>
                </a:solidFill>
              </a:rPr>
              <a:t>Baseband Amplifiers</a:t>
            </a:r>
          </a:p>
        </p:txBody>
      </p:sp>
    </p:spTree>
    <p:extLst>
      <p:ext uri="{BB962C8B-B14F-4D97-AF65-F5344CB8AC3E}">
        <p14:creationId xmlns:p14="http://schemas.microsoft.com/office/powerpoint/2010/main" val="3357730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6DC3A-3B2C-C024-FE20-58F1F49357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22F20-D08C-7C55-E512-136C4BCE57AC}"/>
              </a:ext>
            </a:extLst>
          </p:cNvPr>
          <p:cNvSpPr>
            <a:spLocks noGrp="1"/>
          </p:cNvSpPr>
          <p:nvPr>
            <p:ph type="title"/>
          </p:nvPr>
        </p:nvSpPr>
        <p:spPr/>
        <p:txBody>
          <a:bodyPr/>
          <a:lstStyle/>
          <a:p>
            <a:r>
              <a:rPr lang="en-GB"/>
              <a:t>Baseband Amplifiers</a:t>
            </a:r>
          </a:p>
        </p:txBody>
      </p:sp>
      <p:sp>
        <p:nvSpPr>
          <p:cNvPr id="3" name="Content Placeholder 2">
            <a:extLst>
              <a:ext uri="{FF2B5EF4-FFF2-40B4-BE49-F238E27FC236}">
                <a16:creationId xmlns:a16="http://schemas.microsoft.com/office/drawing/2014/main" id="{AF770FE1-E5CB-91AD-525D-000290FCE4E8}"/>
              </a:ext>
            </a:extLst>
          </p:cNvPr>
          <p:cNvSpPr>
            <a:spLocks noGrp="1"/>
          </p:cNvSpPr>
          <p:nvPr>
            <p:ph idx="1"/>
          </p:nvPr>
        </p:nvSpPr>
        <p:spPr/>
        <p:txBody>
          <a:bodyPr/>
          <a:lstStyle/>
          <a:p>
            <a:r>
              <a:rPr lang="en-GB"/>
              <a:t>Trans-Impedance Amplifier</a:t>
            </a:r>
          </a:p>
          <a:p>
            <a:r>
              <a:rPr lang="en-GB"/>
              <a:t>TX Leakage Canceller</a:t>
            </a:r>
          </a:p>
        </p:txBody>
      </p:sp>
      <p:pic>
        <p:nvPicPr>
          <p:cNvPr id="5" name="Picture 4" descr="A diagram of a device&#10;&#10;AI-generated content may be incorrect.">
            <a:extLst>
              <a:ext uri="{FF2B5EF4-FFF2-40B4-BE49-F238E27FC236}">
                <a16:creationId xmlns:a16="http://schemas.microsoft.com/office/drawing/2014/main" id="{CE2EC37B-CADA-2C60-1D22-CED2DA5D4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006" y="1027906"/>
            <a:ext cx="4983912" cy="5075360"/>
          </a:xfrm>
          <a:prstGeom prst="rect">
            <a:avLst/>
          </a:prstGeom>
        </p:spPr>
      </p:pic>
    </p:spTree>
    <p:extLst>
      <p:ext uri="{BB962C8B-B14F-4D97-AF65-F5344CB8AC3E}">
        <p14:creationId xmlns:p14="http://schemas.microsoft.com/office/powerpoint/2010/main" val="2954706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FA6F4-A053-7368-AADA-2E1763815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A36EA4-7AEA-0ED4-C4BD-25907EA6ED6F}"/>
              </a:ext>
            </a:extLst>
          </p:cNvPr>
          <p:cNvSpPr>
            <a:spLocks noGrp="1"/>
          </p:cNvSpPr>
          <p:nvPr>
            <p:ph type="title"/>
          </p:nvPr>
        </p:nvSpPr>
        <p:spPr/>
        <p:txBody>
          <a:bodyPr/>
          <a:lstStyle/>
          <a:p>
            <a:r>
              <a:rPr lang="en-GB"/>
              <a:t>Baseband Amplifiers</a:t>
            </a:r>
          </a:p>
        </p:txBody>
      </p:sp>
      <p:sp>
        <p:nvSpPr>
          <p:cNvPr id="3" name="Content Placeholder 2">
            <a:extLst>
              <a:ext uri="{FF2B5EF4-FFF2-40B4-BE49-F238E27FC236}">
                <a16:creationId xmlns:a16="http://schemas.microsoft.com/office/drawing/2014/main" id="{3054D835-8904-A792-D774-840A0AE7F3EA}"/>
              </a:ext>
            </a:extLst>
          </p:cNvPr>
          <p:cNvSpPr>
            <a:spLocks noGrp="1"/>
          </p:cNvSpPr>
          <p:nvPr>
            <p:ph idx="1"/>
          </p:nvPr>
        </p:nvSpPr>
        <p:spPr/>
        <p:txBody>
          <a:bodyPr/>
          <a:lstStyle/>
          <a:p>
            <a:r>
              <a:rPr lang="en-GB">
                <a:solidFill>
                  <a:schemeClr val="tx2">
                    <a:lumMod val="50000"/>
                    <a:lumOff val="50000"/>
                  </a:schemeClr>
                </a:solidFill>
              </a:rPr>
              <a:t>Trans-Impedance Amplifier</a:t>
            </a:r>
          </a:p>
          <a:p>
            <a:r>
              <a:rPr lang="en-GB">
                <a:solidFill>
                  <a:schemeClr val="bg1">
                    <a:lumMod val="95000"/>
                  </a:schemeClr>
                </a:solidFill>
              </a:rPr>
              <a:t>TX Leakage Canceller</a:t>
            </a:r>
          </a:p>
        </p:txBody>
      </p:sp>
      <p:pic>
        <p:nvPicPr>
          <p:cNvPr id="8" name="Picture 7" descr="A diagram of a circuit&#10;&#10;AI-generated content may be incorrect.">
            <a:extLst>
              <a:ext uri="{FF2B5EF4-FFF2-40B4-BE49-F238E27FC236}">
                <a16:creationId xmlns:a16="http://schemas.microsoft.com/office/drawing/2014/main" id="{69A18AF0-421C-7DAB-D694-89B6C609D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7946" y="1331317"/>
            <a:ext cx="2301439" cy="4671465"/>
          </a:xfrm>
          <a:prstGeom prst="rect">
            <a:avLst/>
          </a:prstGeom>
        </p:spPr>
      </p:pic>
    </p:spTree>
    <p:extLst>
      <p:ext uri="{BB962C8B-B14F-4D97-AF65-F5344CB8AC3E}">
        <p14:creationId xmlns:p14="http://schemas.microsoft.com/office/powerpoint/2010/main" val="3501479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82E6B-82D0-8B13-7100-98B14724A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CB5E84-5D12-2BDF-FC2A-A350BECB683B}"/>
              </a:ext>
            </a:extLst>
          </p:cNvPr>
          <p:cNvSpPr>
            <a:spLocks noGrp="1"/>
          </p:cNvSpPr>
          <p:nvPr>
            <p:ph type="title"/>
          </p:nvPr>
        </p:nvSpPr>
        <p:spPr/>
        <p:txBody>
          <a:bodyPr/>
          <a:lstStyle/>
          <a:p>
            <a:r>
              <a:rPr lang="en-GB"/>
              <a:t>Baseband Amplifiers: Why a TIA?</a:t>
            </a:r>
          </a:p>
        </p:txBody>
      </p:sp>
      <p:sp>
        <p:nvSpPr>
          <p:cNvPr id="3" name="Content Placeholder 2">
            <a:extLst>
              <a:ext uri="{FF2B5EF4-FFF2-40B4-BE49-F238E27FC236}">
                <a16:creationId xmlns:a16="http://schemas.microsoft.com/office/drawing/2014/main" id="{09B7003D-B7D1-55F8-012A-8689D968A26C}"/>
              </a:ext>
            </a:extLst>
          </p:cNvPr>
          <p:cNvSpPr>
            <a:spLocks noGrp="1"/>
          </p:cNvSpPr>
          <p:nvPr>
            <p:ph idx="1"/>
          </p:nvPr>
        </p:nvSpPr>
        <p:spPr>
          <a:xfrm>
            <a:off x="838200" y="1825625"/>
            <a:ext cx="8651240" cy="4351338"/>
          </a:xfrm>
        </p:spPr>
        <p:txBody>
          <a:bodyPr/>
          <a:lstStyle/>
          <a:p>
            <a:r>
              <a:rPr lang="en-US"/>
              <a:t>The IF signal exists in current form.</a:t>
            </a:r>
          </a:p>
          <a:p>
            <a:r>
              <a:rPr lang="en-US"/>
              <a:t>TIA serves as a </a:t>
            </a:r>
            <a:r>
              <a:rPr lang="en-US" err="1"/>
              <a:t>transresistance</a:t>
            </a:r>
            <a:r>
              <a:rPr lang="en-US"/>
              <a:t> amplifier, converting this current into a voltage.</a:t>
            </a:r>
          </a:p>
          <a:p>
            <a:r>
              <a:rPr lang="en-US"/>
              <a:t>Suitable for subsequent baseband amplification and filtering.</a:t>
            </a:r>
            <a:endParaRPr lang="en-GB"/>
          </a:p>
        </p:txBody>
      </p:sp>
      <p:pic>
        <p:nvPicPr>
          <p:cNvPr id="8" name="Picture 7" descr="A diagram of a circuit&#10;&#10;AI-generated content may be incorrect.">
            <a:extLst>
              <a:ext uri="{FF2B5EF4-FFF2-40B4-BE49-F238E27FC236}">
                <a16:creationId xmlns:a16="http://schemas.microsoft.com/office/drawing/2014/main" id="{3A8DEA3E-6DA8-B1B7-9892-8879FB8FF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7946" y="1331317"/>
            <a:ext cx="2301439" cy="4671465"/>
          </a:xfrm>
          <a:prstGeom prst="rect">
            <a:avLst/>
          </a:prstGeom>
        </p:spPr>
      </p:pic>
    </p:spTree>
    <p:extLst>
      <p:ext uri="{BB962C8B-B14F-4D97-AF65-F5344CB8AC3E}">
        <p14:creationId xmlns:p14="http://schemas.microsoft.com/office/powerpoint/2010/main" val="64659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BBBE5-0C56-754B-D0D9-03B645A09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F0974-346A-5004-3E92-D610C0F431FB}"/>
              </a:ext>
            </a:extLst>
          </p:cNvPr>
          <p:cNvSpPr>
            <a:spLocks noGrp="1"/>
          </p:cNvSpPr>
          <p:nvPr>
            <p:ph type="title"/>
          </p:nvPr>
        </p:nvSpPr>
        <p:spPr/>
        <p:txBody>
          <a:bodyPr/>
          <a:lstStyle/>
          <a:p>
            <a:r>
              <a:rPr lang="en-GB"/>
              <a:t>Baseband Amplifiers – TIA: Architecture</a:t>
            </a:r>
          </a:p>
        </p:txBody>
      </p:sp>
      <p:pic>
        <p:nvPicPr>
          <p:cNvPr id="5" name="Content Placeholder 4" descr="A diagram of a circuit&#10;&#10;AI-generated content may be incorrect.">
            <a:extLst>
              <a:ext uri="{FF2B5EF4-FFF2-40B4-BE49-F238E27FC236}">
                <a16:creationId xmlns:a16="http://schemas.microsoft.com/office/drawing/2014/main" id="{154F37B9-4841-0F8F-8BF6-EF0375A9C8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0666" y="1690688"/>
            <a:ext cx="7390667" cy="4351338"/>
          </a:xfrm>
        </p:spPr>
      </p:pic>
    </p:spTree>
    <p:extLst>
      <p:ext uri="{BB962C8B-B14F-4D97-AF65-F5344CB8AC3E}">
        <p14:creationId xmlns:p14="http://schemas.microsoft.com/office/powerpoint/2010/main" val="70297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EDB18-53C8-FF08-743A-955A4F6CF4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1CB544-BFCC-7B4B-3826-083297D03C57}"/>
              </a:ext>
            </a:extLst>
          </p:cNvPr>
          <p:cNvSpPr>
            <a:spLocks noGrp="1"/>
          </p:cNvSpPr>
          <p:nvPr>
            <p:ph type="title"/>
          </p:nvPr>
        </p:nvSpPr>
        <p:spPr/>
        <p:txBody>
          <a:bodyPr/>
          <a:lstStyle/>
          <a:p>
            <a:r>
              <a:rPr lang="en-GB"/>
              <a:t>Baseband Amplifiers – TIA: Architecture</a:t>
            </a:r>
          </a:p>
        </p:txBody>
      </p:sp>
      <p:pic>
        <p:nvPicPr>
          <p:cNvPr id="9" name="Picture 8">
            <a:extLst>
              <a:ext uri="{FF2B5EF4-FFF2-40B4-BE49-F238E27FC236}">
                <a16:creationId xmlns:a16="http://schemas.microsoft.com/office/drawing/2014/main" id="{0E583635-A5AC-7822-71FA-47DA7F2FE481}"/>
              </a:ext>
            </a:extLst>
          </p:cNvPr>
          <p:cNvPicPr>
            <a:picLocks noChangeAspect="1"/>
          </p:cNvPicPr>
          <p:nvPr/>
        </p:nvPicPr>
        <p:blipFill>
          <a:blip r:embed="rId3"/>
          <a:stretch>
            <a:fillRect/>
          </a:stretch>
        </p:blipFill>
        <p:spPr>
          <a:xfrm>
            <a:off x="1478146" y="1330836"/>
            <a:ext cx="9235708" cy="4887083"/>
          </a:xfrm>
          <a:prstGeom prst="rect">
            <a:avLst/>
          </a:prstGeom>
        </p:spPr>
      </p:pic>
    </p:spTree>
    <p:extLst>
      <p:ext uri="{BB962C8B-B14F-4D97-AF65-F5344CB8AC3E}">
        <p14:creationId xmlns:p14="http://schemas.microsoft.com/office/powerpoint/2010/main" val="185313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93EE9-5CE2-07E1-EE53-70DB4A5BA7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FDDF6-4EF2-4F8F-092B-17169FA2A1BA}"/>
              </a:ext>
            </a:extLst>
          </p:cNvPr>
          <p:cNvSpPr>
            <a:spLocks noGrp="1"/>
          </p:cNvSpPr>
          <p:nvPr>
            <p:ph type="title"/>
          </p:nvPr>
        </p:nvSpPr>
        <p:spPr/>
        <p:txBody>
          <a:bodyPr/>
          <a:lstStyle/>
          <a:p>
            <a:r>
              <a:rPr lang="en-GB"/>
              <a:t>Baseband Amplifiers – TIA: Architecture</a:t>
            </a:r>
          </a:p>
        </p:txBody>
      </p:sp>
      <p:pic>
        <p:nvPicPr>
          <p:cNvPr id="9" name="Picture 8">
            <a:extLst>
              <a:ext uri="{FF2B5EF4-FFF2-40B4-BE49-F238E27FC236}">
                <a16:creationId xmlns:a16="http://schemas.microsoft.com/office/drawing/2014/main" id="{88702CFF-5809-9D2B-C9BF-26322EB73021}"/>
              </a:ext>
            </a:extLst>
          </p:cNvPr>
          <p:cNvPicPr>
            <a:picLocks noChangeAspect="1"/>
          </p:cNvPicPr>
          <p:nvPr/>
        </p:nvPicPr>
        <p:blipFill>
          <a:blip r:embed="rId3"/>
          <a:stretch>
            <a:fillRect/>
          </a:stretch>
        </p:blipFill>
        <p:spPr>
          <a:xfrm>
            <a:off x="1478146" y="1330836"/>
            <a:ext cx="9235708" cy="4887083"/>
          </a:xfrm>
          <a:prstGeom prst="rect">
            <a:avLst/>
          </a:prstGeom>
        </p:spPr>
      </p:pic>
      <p:sp>
        <p:nvSpPr>
          <p:cNvPr id="3" name="Rectangle 2">
            <a:extLst>
              <a:ext uri="{FF2B5EF4-FFF2-40B4-BE49-F238E27FC236}">
                <a16:creationId xmlns:a16="http://schemas.microsoft.com/office/drawing/2014/main" id="{5BCDFFBE-A36F-ADD4-44EF-B0F9C8074139}"/>
              </a:ext>
            </a:extLst>
          </p:cNvPr>
          <p:cNvSpPr/>
          <p:nvPr/>
        </p:nvSpPr>
        <p:spPr>
          <a:xfrm>
            <a:off x="2194560" y="2367280"/>
            <a:ext cx="2509520" cy="2692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20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BA4909-F143-9D00-B0ED-4B12766B6083}"/>
            </a:ext>
          </a:extLst>
        </p:cNvPr>
        <p:cNvGrpSpPr/>
        <p:nvPr/>
      </p:nvGrpSpPr>
      <p:grpSpPr>
        <a:xfrm>
          <a:off x="0" y="0"/>
          <a:ext cx="0" cy="0"/>
          <a:chOff x="0" y="0"/>
          <a:chExt cx="0" cy="0"/>
        </a:xfrm>
      </p:grpSpPr>
      <p:pic>
        <p:nvPicPr>
          <p:cNvPr id="6" name="Picture 5" descr="Glowing circuit board">
            <a:extLst>
              <a:ext uri="{FF2B5EF4-FFF2-40B4-BE49-F238E27FC236}">
                <a16:creationId xmlns:a16="http://schemas.microsoft.com/office/drawing/2014/main" id="{8D7863BF-6BD3-267A-AEE5-BBF8B7829488}"/>
              </a:ext>
            </a:extLst>
          </p:cNvPr>
          <p:cNvPicPr>
            <a:picLocks noChangeAspect="1"/>
          </p:cNvPicPr>
          <p:nvPr/>
        </p:nvPicPr>
        <p:blipFill>
          <a:blip r:embed="rId2">
            <a:alphaModFix/>
          </a:blip>
          <a:srcRect b="15730"/>
          <a:stretch>
            <a:fillRect/>
          </a:stretch>
        </p:blipFill>
        <p:spPr>
          <a:xfrm>
            <a:off x="20" y="10"/>
            <a:ext cx="12191979" cy="6857990"/>
          </a:xfrm>
          <a:prstGeom prst="rect">
            <a:avLst/>
          </a:prstGeom>
        </p:spPr>
      </p:pic>
      <p:sp>
        <p:nvSpPr>
          <p:cNvPr id="7" name="Rectangle 6">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15F27-6304-C745-E5EE-79E2814206FD}"/>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Systems Specifications Formulation</a:t>
            </a:r>
          </a:p>
        </p:txBody>
      </p:sp>
      <p:sp>
        <p:nvSpPr>
          <p:cNvPr id="11" name="Rectangle 10">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9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8B901-2F7D-9B54-5F88-413B31C831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70F01-A372-A3FC-B707-9D19303427D4}"/>
              </a:ext>
            </a:extLst>
          </p:cNvPr>
          <p:cNvSpPr>
            <a:spLocks noGrp="1"/>
          </p:cNvSpPr>
          <p:nvPr>
            <p:ph type="title"/>
          </p:nvPr>
        </p:nvSpPr>
        <p:spPr/>
        <p:txBody>
          <a:bodyPr/>
          <a:lstStyle/>
          <a:p>
            <a:r>
              <a:rPr lang="en-GB"/>
              <a:t>Baseband Amplifiers – TIA: Architecture</a:t>
            </a:r>
          </a:p>
        </p:txBody>
      </p:sp>
      <p:pic>
        <p:nvPicPr>
          <p:cNvPr id="9" name="Picture 8">
            <a:extLst>
              <a:ext uri="{FF2B5EF4-FFF2-40B4-BE49-F238E27FC236}">
                <a16:creationId xmlns:a16="http://schemas.microsoft.com/office/drawing/2014/main" id="{B1FDE920-68BC-4392-826B-504E63CCB7EF}"/>
              </a:ext>
            </a:extLst>
          </p:cNvPr>
          <p:cNvPicPr>
            <a:picLocks noChangeAspect="1"/>
          </p:cNvPicPr>
          <p:nvPr/>
        </p:nvPicPr>
        <p:blipFill>
          <a:blip r:embed="rId3"/>
          <a:stretch>
            <a:fillRect/>
          </a:stretch>
        </p:blipFill>
        <p:spPr>
          <a:xfrm>
            <a:off x="1478146" y="1330836"/>
            <a:ext cx="9235708" cy="4887083"/>
          </a:xfrm>
          <a:prstGeom prst="rect">
            <a:avLst/>
          </a:prstGeom>
        </p:spPr>
      </p:pic>
      <p:sp>
        <p:nvSpPr>
          <p:cNvPr id="3" name="Rectangle 2">
            <a:extLst>
              <a:ext uri="{FF2B5EF4-FFF2-40B4-BE49-F238E27FC236}">
                <a16:creationId xmlns:a16="http://schemas.microsoft.com/office/drawing/2014/main" id="{764A0446-C6A1-F8E0-EEF0-3D6F6B1D2381}"/>
              </a:ext>
            </a:extLst>
          </p:cNvPr>
          <p:cNvSpPr/>
          <p:nvPr/>
        </p:nvSpPr>
        <p:spPr>
          <a:xfrm>
            <a:off x="5334000" y="2656399"/>
            <a:ext cx="2235200" cy="24236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476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E721-3043-F010-7349-FDEFF5B63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0B3BF-263C-BAFD-20A2-041EF64BA64A}"/>
              </a:ext>
            </a:extLst>
          </p:cNvPr>
          <p:cNvSpPr>
            <a:spLocks noGrp="1"/>
          </p:cNvSpPr>
          <p:nvPr>
            <p:ph type="title"/>
          </p:nvPr>
        </p:nvSpPr>
        <p:spPr/>
        <p:txBody>
          <a:bodyPr/>
          <a:lstStyle/>
          <a:p>
            <a:r>
              <a:rPr lang="en-GB"/>
              <a:t>Baseband Amplifiers – TIA: Architecture</a:t>
            </a:r>
          </a:p>
        </p:txBody>
      </p:sp>
      <p:pic>
        <p:nvPicPr>
          <p:cNvPr id="9" name="Picture 8">
            <a:extLst>
              <a:ext uri="{FF2B5EF4-FFF2-40B4-BE49-F238E27FC236}">
                <a16:creationId xmlns:a16="http://schemas.microsoft.com/office/drawing/2014/main" id="{A083A7FA-C263-8AF6-E7E3-04906E7463F0}"/>
              </a:ext>
            </a:extLst>
          </p:cNvPr>
          <p:cNvPicPr>
            <a:picLocks noChangeAspect="1"/>
          </p:cNvPicPr>
          <p:nvPr/>
        </p:nvPicPr>
        <p:blipFill>
          <a:blip r:embed="rId3"/>
          <a:stretch>
            <a:fillRect/>
          </a:stretch>
        </p:blipFill>
        <p:spPr>
          <a:xfrm>
            <a:off x="1478146" y="1330836"/>
            <a:ext cx="9235708" cy="4887083"/>
          </a:xfrm>
          <a:prstGeom prst="rect">
            <a:avLst/>
          </a:prstGeom>
        </p:spPr>
      </p:pic>
      <p:sp>
        <p:nvSpPr>
          <p:cNvPr id="3" name="Rectangle 2">
            <a:extLst>
              <a:ext uri="{FF2B5EF4-FFF2-40B4-BE49-F238E27FC236}">
                <a16:creationId xmlns:a16="http://schemas.microsoft.com/office/drawing/2014/main" id="{EB77E09C-3707-FA5E-9B7A-FE50E139E3BF}"/>
              </a:ext>
            </a:extLst>
          </p:cNvPr>
          <p:cNvSpPr/>
          <p:nvPr/>
        </p:nvSpPr>
        <p:spPr>
          <a:xfrm>
            <a:off x="7741920" y="2402399"/>
            <a:ext cx="2971934" cy="26776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9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487B3-225F-9F89-BE32-655B363B8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A1A43-58EA-D0D8-515B-BD280B2EBCA7}"/>
              </a:ext>
            </a:extLst>
          </p:cNvPr>
          <p:cNvSpPr>
            <a:spLocks noGrp="1"/>
          </p:cNvSpPr>
          <p:nvPr>
            <p:ph type="title"/>
          </p:nvPr>
        </p:nvSpPr>
        <p:spPr/>
        <p:txBody>
          <a:bodyPr/>
          <a:lstStyle/>
          <a:p>
            <a:r>
              <a:rPr lang="en-GB"/>
              <a:t>Baseband Amplifiers – TIA: Architecture</a:t>
            </a:r>
          </a:p>
        </p:txBody>
      </p:sp>
      <p:pic>
        <p:nvPicPr>
          <p:cNvPr id="9" name="Picture 8">
            <a:extLst>
              <a:ext uri="{FF2B5EF4-FFF2-40B4-BE49-F238E27FC236}">
                <a16:creationId xmlns:a16="http://schemas.microsoft.com/office/drawing/2014/main" id="{325B856E-E0D5-5E84-1AA5-67A0E9BE85B1}"/>
              </a:ext>
            </a:extLst>
          </p:cNvPr>
          <p:cNvPicPr>
            <a:picLocks noChangeAspect="1"/>
          </p:cNvPicPr>
          <p:nvPr/>
        </p:nvPicPr>
        <p:blipFill>
          <a:blip r:embed="rId3"/>
          <a:stretch>
            <a:fillRect/>
          </a:stretch>
        </p:blipFill>
        <p:spPr>
          <a:xfrm>
            <a:off x="1478146" y="1330836"/>
            <a:ext cx="9235708" cy="4887083"/>
          </a:xfrm>
          <a:prstGeom prst="rect">
            <a:avLst/>
          </a:prstGeom>
        </p:spPr>
      </p:pic>
      <p:sp>
        <p:nvSpPr>
          <p:cNvPr id="3" name="Rectangle 2">
            <a:extLst>
              <a:ext uri="{FF2B5EF4-FFF2-40B4-BE49-F238E27FC236}">
                <a16:creationId xmlns:a16="http://schemas.microsoft.com/office/drawing/2014/main" id="{6DFF56DA-7BBC-A0EB-B148-0388598FFDE1}"/>
              </a:ext>
            </a:extLst>
          </p:cNvPr>
          <p:cNvSpPr/>
          <p:nvPr/>
        </p:nvSpPr>
        <p:spPr>
          <a:xfrm>
            <a:off x="5039360" y="1442719"/>
            <a:ext cx="5567680" cy="131064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832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5C763-27CB-318E-50B0-AA0653B5A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0102D-40BB-ACEC-9546-7CBAB00E2AF2}"/>
              </a:ext>
            </a:extLst>
          </p:cNvPr>
          <p:cNvSpPr>
            <a:spLocks noGrp="1"/>
          </p:cNvSpPr>
          <p:nvPr>
            <p:ph type="title"/>
          </p:nvPr>
        </p:nvSpPr>
        <p:spPr/>
        <p:txBody>
          <a:bodyPr/>
          <a:lstStyle/>
          <a:p>
            <a:r>
              <a:rPr lang="en-GB"/>
              <a:t>Baseband Amplifiers – TIA: Architecture</a:t>
            </a:r>
          </a:p>
        </p:txBody>
      </p:sp>
      <p:pic>
        <p:nvPicPr>
          <p:cNvPr id="7" name="Picture 6">
            <a:extLst>
              <a:ext uri="{FF2B5EF4-FFF2-40B4-BE49-F238E27FC236}">
                <a16:creationId xmlns:a16="http://schemas.microsoft.com/office/drawing/2014/main" id="{C76065C1-7E3C-F4D2-F2D3-FFE64AAF2104}"/>
              </a:ext>
            </a:extLst>
          </p:cNvPr>
          <p:cNvPicPr>
            <a:picLocks noChangeAspect="1"/>
          </p:cNvPicPr>
          <p:nvPr/>
        </p:nvPicPr>
        <p:blipFill>
          <a:blip r:embed="rId3"/>
          <a:stretch>
            <a:fillRect/>
          </a:stretch>
        </p:blipFill>
        <p:spPr>
          <a:xfrm>
            <a:off x="2228361" y="1443945"/>
            <a:ext cx="7735278" cy="4593771"/>
          </a:xfrm>
          <a:prstGeom prst="rect">
            <a:avLst/>
          </a:prstGeom>
        </p:spPr>
      </p:pic>
    </p:spTree>
    <p:extLst>
      <p:ext uri="{BB962C8B-B14F-4D97-AF65-F5344CB8AC3E}">
        <p14:creationId xmlns:p14="http://schemas.microsoft.com/office/powerpoint/2010/main" val="265497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7D87C-BD1E-8A06-62EB-BEBD32C882B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B2D1021-059B-0671-3EF3-92CB1965718E}"/>
              </a:ext>
            </a:extLst>
          </p:cNvPr>
          <p:cNvPicPr>
            <a:picLocks noChangeAspect="1"/>
          </p:cNvPicPr>
          <p:nvPr/>
        </p:nvPicPr>
        <p:blipFill>
          <a:blip r:embed="rId3"/>
          <a:stretch>
            <a:fillRect/>
          </a:stretch>
        </p:blipFill>
        <p:spPr>
          <a:xfrm>
            <a:off x="670261" y="1324268"/>
            <a:ext cx="10851475" cy="4925292"/>
          </a:xfrm>
          <a:prstGeom prst="rect">
            <a:avLst/>
          </a:prstGeom>
        </p:spPr>
      </p:pic>
      <p:sp>
        <p:nvSpPr>
          <p:cNvPr id="2" name="Title 1">
            <a:extLst>
              <a:ext uri="{FF2B5EF4-FFF2-40B4-BE49-F238E27FC236}">
                <a16:creationId xmlns:a16="http://schemas.microsoft.com/office/drawing/2014/main" id="{C04EB93F-711A-9058-2065-4176F700D4F2}"/>
              </a:ext>
            </a:extLst>
          </p:cNvPr>
          <p:cNvSpPr>
            <a:spLocks noGrp="1"/>
          </p:cNvSpPr>
          <p:nvPr>
            <p:ph type="title"/>
          </p:nvPr>
        </p:nvSpPr>
        <p:spPr/>
        <p:txBody>
          <a:bodyPr/>
          <a:lstStyle/>
          <a:p>
            <a:r>
              <a:rPr lang="en-GB"/>
              <a:t>TIA: Simulations - Nominal</a:t>
            </a:r>
          </a:p>
        </p:txBody>
      </p:sp>
    </p:spTree>
    <p:extLst>
      <p:ext uri="{BB962C8B-B14F-4D97-AF65-F5344CB8AC3E}">
        <p14:creationId xmlns:p14="http://schemas.microsoft.com/office/powerpoint/2010/main" val="1131666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2C235-02C8-B26B-2A22-98473FA5FB7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F289BDA-9FCC-4EED-BF9C-1220513F8E8F}"/>
              </a:ext>
            </a:extLst>
          </p:cNvPr>
          <p:cNvPicPr>
            <a:picLocks noChangeAspect="1"/>
          </p:cNvPicPr>
          <p:nvPr/>
        </p:nvPicPr>
        <p:blipFill>
          <a:blip r:embed="rId3"/>
          <a:stretch>
            <a:fillRect/>
          </a:stretch>
        </p:blipFill>
        <p:spPr>
          <a:xfrm>
            <a:off x="701040" y="1381902"/>
            <a:ext cx="10789920" cy="4897353"/>
          </a:xfrm>
          <a:prstGeom prst="rect">
            <a:avLst/>
          </a:prstGeom>
        </p:spPr>
      </p:pic>
      <p:sp>
        <p:nvSpPr>
          <p:cNvPr id="2" name="Title 1">
            <a:extLst>
              <a:ext uri="{FF2B5EF4-FFF2-40B4-BE49-F238E27FC236}">
                <a16:creationId xmlns:a16="http://schemas.microsoft.com/office/drawing/2014/main" id="{E6D376BF-9D30-D0F0-BB1D-9C51D36A2300}"/>
              </a:ext>
            </a:extLst>
          </p:cNvPr>
          <p:cNvSpPr>
            <a:spLocks noGrp="1"/>
          </p:cNvSpPr>
          <p:nvPr>
            <p:ph type="title"/>
          </p:nvPr>
        </p:nvSpPr>
        <p:spPr/>
        <p:txBody>
          <a:bodyPr/>
          <a:lstStyle/>
          <a:p>
            <a:r>
              <a:rPr lang="en-GB"/>
              <a:t>TIA: Simulations - Nominal</a:t>
            </a:r>
          </a:p>
        </p:txBody>
      </p:sp>
    </p:spTree>
    <p:extLst>
      <p:ext uri="{BB962C8B-B14F-4D97-AF65-F5344CB8AC3E}">
        <p14:creationId xmlns:p14="http://schemas.microsoft.com/office/powerpoint/2010/main" val="37899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9CEFBB-E3DF-4A4E-861F-D1B1E93E102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B95C2DE-CABB-9207-7F92-E1BD680703A4}"/>
              </a:ext>
            </a:extLst>
          </p:cNvPr>
          <p:cNvPicPr>
            <a:picLocks noChangeAspect="1"/>
          </p:cNvPicPr>
          <p:nvPr/>
        </p:nvPicPr>
        <p:blipFill>
          <a:blip r:embed="rId3"/>
          <a:stretch>
            <a:fillRect/>
          </a:stretch>
        </p:blipFill>
        <p:spPr>
          <a:xfrm>
            <a:off x="701040" y="1350621"/>
            <a:ext cx="10789920" cy="4905532"/>
          </a:xfrm>
          <a:prstGeom prst="rect">
            <a:avLst/>
          </a:prstGeom>
        </p:spPr>
      </p:pic>
      <p:sp>
        <p:nvSpPr>
          <p:cNvPr id="2" name="Title 1">
            <a:extLst>
              <a:ext uri="{FF2B5EF4-FFF2-40B4-BE49-F238E27FC236}">
                <a16:creationId xmlns:a16="http://schemas.microsoft.com/office/drawing/2014/main" id="{A0C9EC65-2859-0759-21AD-B63D48351C6C}"/>
              </a:ext>
            </a:extLst>
          </p:cNvPr>
          <p:cNvSpPr>
            <a:spLocks noGrp="1"/>
          </p:cNvSpPr>
          <p:nvPr>
            <p:ph type="title"/>
          </p:nvPr>
        </p:nvSpPr>
        <p:spPr/>
        <p:txBody>
          <a:bodyPr/>
          <a:lstStyle/>
          <a:p>
            <a:r>
              <a:rPr lang="en-GB"/>
              <a:t>TIA: Simulations - Nominal</a:t>
            </a:r>
          </a:p>
        </p:txBody>
      </p:sp>
    </p:spTree>
    <p:extLst>
      <p:ext uri="{BB962C8B-B14F-4D97-AF65-F5344CB8AC3E}">
        <p14:creationId xmlns:p14="http://schemas.microsoft.com/office/powerpoint/2010/main" val="943667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D86E0-0CD9-8C92-1802-5AB066366DC3}"/>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B2B0CA40-5BEF-E8DC-F64E-B26C61CD01D6}"/>
              </a:ext>
            </a:extLst>
          </p:cNvPr>
          <p:cNvPicPr>
            <a:picLocks noChangeAspect="1"/>
          </p:cNvPicPr>
          <p:nvPr/>
        </p:nvPicPr>
        <p:blipFill>
          <a:blip r:embed="rId3"/>
          <a:stretch>
            <a:fillRect/>
          </a:stretch>
        </p:blipFill>
        <p:spPr>
          <a:xfrm>
            <a:off x="680720" y="1378628"/>
            <a:ext cx="10830560" cy="4915799"/>
          </a:xfrm>
          <a:prstGeom prst="rect">
            <a:avLst/>
          </a:prstGeom>
        </p:spPr>
      </p:pic>
      <p:sp>
        <p:nvSpPr>
          <p:cNvPr id="2" name="Title 1">
            <a:extLst>
              <a:ext uri="{FF2B5EF4-FFF2-40B4-BE49-F238E27FC236}">
                <a16:creationId xmlns:a16="http://schemas.microsoft.com/office/drawing/2014/main" id="{42C3D0D4-BD2C-E9D2-70E9-0E728A4F03DA}"/>
              </a:ext>
            </a:extLst>
          </p:cNvPr>
          <p:cNvSpPr>
            <a:spLocks noGrp="1"/>
          </p:cNvSpPr>
          <p:nvPr>
            <p:ph type="title"/>
          </p:nvPr>
        </p:nvSpPr>
        <p:spPr/>
        <p:txBody>
          <a:bodyPr/>
          <a:lstStyle/>
          <a:p>
            <a:r>
              <a:rPr lang="en-GB"/>
              <a:t>TIA: Simulations @ 27</a:t>
            </a:r>
            <a:r>
              <a:rPr lang="en-US"/>
              <a:t>°</a:t>
            </a:r>
            <a:r>
              <a:rPr lang="en-GB"/>
              <a:t>C</a:t>
            </a:r>
          </a:p>
        </p:txBody>
      </p:sp>
      <p:sp>
        <p:nvSpPr>
          <p:cNvPr id="6" name="Rectangle 5">
            <a:extLst>
              <a:ext uri="{FF2B5EF4-FFF2-40B4-BE49-F238E27FC236}">
                <a16:creationId xmlns:a16="http://schemas.microsoft.com/office/drawing/2014/main" id="{4BF01B70-9DB9-729F-4CEB-908C5748A419}"/>
              </a:ext>
            </a:extLst>
          </p:cNvPr>
          <p:cNvSpPr/>
          <p:nvPr/>
        </p:nvSpPr>
        <p:spPr>
          <a:xfrm>
            <a:off x="8737600" y="1690688"/>
            <a:ext cx="762000" cy="4733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7F10EFC-986A-379C-DA15-678A5FD3969E}"/>
              </a:ext>
            </a:extLst>
          </p:cNvPr>
          <p:cNvCxnSpPr>
            <a:cxnSpLocks/>
          </p:cNvCxnSpPr>
          <p:nvPr/>
        </p:nvCxnSpPr>
        <p:spPr>
          <a:xfrm flipH="1">
            <a:off x="3454401" y="1690688"/>
            <a:ext cx="5278119" cy="91072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464582F-1822-703E-1A55-FCA63640281C}"/>
              </a:ext>
            </a:extLst>
          </p:cNvPr>
          <p:cNvCxnSpPr>
            <a:cxnSpLocks/>
          </p:cNvCxnSpPr>
          <p:nvPr/>
        </p:nvCxnSpPr>
        <p:spPr>
          <a:xfrm flipH="1">
            <a:off x="8559767" y="2164080"/>
            <a:ext cx="939833" cy="28854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descr="A graph of a graph&#10;&#10;AI-generated content may be incorrect.">
            <a:extLst>
              <a:ext uri="{FF2B5EF4-FFF2-40B4-BE49-F238E27FC236}">
                <a16:creationId xmlns:a16="http://schemas.microsoft.com/office/drawing/2014/main" id="{734F6CC7-4B18-EA45-A907-037AC8CC5AC1}"/>
              </a:ext>
            </a:extLst>
          </p:cNvPr>
          <p:cNvPicPr>
            <a:picLocks noChangeAspect="1"/>
          </p:cNvPicPr>
          <p:nvPr/>
        </p:nvPicPr>
        <p:blipFill>
          <a:blip r:embed="rId4">
            <a:extLst>
              <a:ext uri="{28A0092B-C50C-407E-A947-70E740481C1C}">
                <a14:useLocalDpi xmlns:a14="http://schemas.microsoft.com/office/drawing/2010/main" val="0"/>
              </a:ext>
            </a:extLst>
          </a:blip>
          <a:srcRect l="15222" t="21314" r="13656" b="1022"/>
          <a:stretch/>
        </p:blipFill>
        <p:spPr>
          <a:xfrm>
            <a:off x="3220721" y="2601413"/>
            <a:ext cx="5339046" cy="2672080"/>
          </a:xfrm>
          <a:prstGeom prst="rect">
            <a:avLst/>
          </a:prstGeom>
        </p:spPr>
      </p:pic>
    </p:spTree>
    <p:extLst>
      <p:ext uri="{BB962C8B-B14F-4D97-AF65-F5344CB8AC3E}">
        <p14:creationId xmlns:p14="http://schemas.microsoft.com/office/powerpoint/2010/main" val="1692139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6C120-C9BB-8157-8E8C-AB5209BA4D86}"/>
            </a:ext>
          </a:extLst>
        </p:cNvPr>
        <p:cNvGrpSpPr/>
        <p:nvPr/>
      </p:nvGrpSpPr>
      <p:grpSpPr>
        <a:xfrm>
          <a:off x="0" y="0"/>
          <a:ext cx="0" cy="0"/>
          <a:chOff x="0" y="0"/>
          <a:chExt cx="0" cy="0"/>
        </a:xfrm>
      </p:grpSpPr>
      <p:pic>
        <p:nvPicPr>
          <p:cNvPr id="7" name="Picture 6" descr="A graph with lines and dots&#10;&#10;AI-generated content may be incorrect.">
            <a:extLst>
              <a:ext uri="{FF2B5EF4-FFF2-40B4-BE49-F238E27FC236}">
                <a16:creationId xmlns:a16="http://schemas.microsoft.com/office/drawing/2014/main" id="{DE24AFDE-F651-636C-2C1E-6FA42089D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38" y="1376822"/>
            <a:ext cx="10788781" cy="4896836"/>
          </a:xfrm>
          <a:prstGeom prst="rect">
            <a:avLst/>
          </a:prstGeom>
        </p:spPr>
      </p:pic>
      <p:sp>
        <p:nvSpPr>
          <p:cNvPr id="2" name="Title 1">
            <a:extLst>
              <a:ext uri="{FF2B5EF4-FFF2-40B4-BE49-F238E27FC236}">
                <a16:creationId xmlns:a16="http://schemas.microsoft.com/office/drawing/2014/main" id="{3A016B30-D850-9BD7-E035-8CFE1F2F671C}"/>
              </a:ext>
            </a:extLst>
          </p:cNvPr>
          <p:cNvSpPr>
            <a:spLocks noGrp="1"/>
          </p:cNvSpPr>
          <p:nvPr>
            <p:ph type="title"/>
          </p:nvPr>
        </p:nvSpPr>
        <p:spPr/>
        <p:txBody>
          <a:bodyPr/>
          <a:lstStyle/>
          <a:p>
            <a:r>
              <a:rPr lang="en-GB"/>
              <a:t>TIA: Simulations @ 27</a:t>
            </a:r>
            <a:r>
              <a:rPr lang="en-US"/>
              <a:t>°</a:t>
            </a:r>
            <a:r>
              <a:rPr lang="en-GB"/>
              <a:t>C</a:t>
            </a:r>
          </a:p>
        </p:txBody>
      </p:sp>
    </p:spTree>
    <p:extLst>
      <p:ext uri="{BB962C8B-B14F-4D97-AF65-F5344CB8AC3E}">
        <p14:creationId xmlns:p14="http://schemas.microsoft.com/office/powerpoint/2010/main" val="251299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FD8416-1FCB-2839-5EF9-B689227E360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EDEEF75-1386-A278-26A9-203AB9A81C74}"/>
              </a:ext>
            </a:extLst>
          </p:cNvPr>
          <p:cNvPicPr>
            <a:picLocks noChangeAspect="1"/>
          </p:cNvPicPr>
          <p:nvPr/>
        </p:nvPicPr>
        <p:blipFill>
          <a:blip r:embed="rId3"/>
          <a:stretch>
            <a:fillRect/>
          </a:stretch>
        </p:blipFill>
        <p:spPr>
          <a:xfrm>
            <a:off x="714843" y="1330960"/>
            <a:ext cx="10762313" cy="4896039"/>
          </a:xfrm>
          <a:prstGeom prst="rect">
            <a:avLst/>
          </a:prstGeom>
        </p:spPr>
      </p:pic>
      <p:sp>
        <p:nvSpPr>
          <p:cNvPr id="2" name="Title 1">
            <a:extLst>
              <a:ext uri="{FF2B5EF4-FFF2-40B4-BE49-F238E27FC236}">
                <a16:creationId xmlns:a16="http://schemas.microsoft.com/office/drawing/2014/main" id="{EBD6DA3C-8F37-A607-1BBE-A808727F1DBD}"/>
              </a:ext>
            </a:extLst>
          </p:cNvPr>
          <p:cNvSpPr>
            <a:spLocks noGrp="1"/>
          </p:cNvSpPr>
          <p:nvPr>
            <p:ph type="title"/>
          </p:nvPr>
        </p:nvSpPr>
        <p:spPr/>
        <p:txBody>
          <a:bodyPr/>
          <a:lstStyle/>
          <a:p>
            <a:r>
              <a:rPr lang="en-GB"/>
              <a:t>TIA: Simulations @ 27</a:t>
            </a:r>
            <a:r>
              <a:rPr lang="en-US"/>
              <a:t>°</a:t>
            </a:r>
            <a:r>
              <a:rPr lang="en-GB"/>
              <a:t>C</a:t>
            </a:r>
          </a:p>
        </p:txBody>
      </p:sp>
    </p:spTree>
    <p:extLst>
      <p:ext uri="{BB962C8B-B14F-4D97-AF65-F5344CB8AC3E}">
        <p14:creationId xmlns:p14="http://schemas.microsoft.com/office/powerpoint/2010/main" val="81595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15D27-CBD2-7467-0722-A5B12BA2D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27096-10E3-AA6D-C55A-E212DB5946A3}"/>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26DE545F-AA29-43D0-E93B-3E7BEC38462F}"/>
              </a:ext>
            </a:extLst>
          </p:cNvPr>
          <p:cNvSpPr>
            <a:spLocks noGrp="1"/>
          </p:cNvSpPr>
          <p:nvPr>
            <p:ph idx="1"/>
          </p:nvPr>
        </p:nvSpPr>
        <p:spPr>
          <a:xfrm>
            <a:off x="104670" y="892669"/>
            <a:ext cx="11750999" cy="5072661"/>
          </a:xfrm>
        </p:spPr>
        <p:txBody>
          <a:bodyPr vert="horz" lIns="91440" tIns="45720" rIns="91440" bIns="45720" rtlCol="0" anchor="t">
            <a:normAutofit lnSpcReduction="10000"/>
          </a:bodyPr>
          <a:lstStyle/>
          <a:p>
            <a:pPr marL="514350" indent="-514350">
              <a:buFont typeface="+mj-lt"/>
              <a:buAutoNum type="arabicPeriod"/>
            </a:pPr>
            <a:r>
              <a:rPr lang="en-GB" sz="2000">
                <a:solidFill>
                  <a:schemeClr val="bg2"/>
                </a:solidFill>
              </a:rPr>
              <a:t>Introduction to FMCW Radar Systems</a:t>
            </a:r>
          </a:p>
          <a:p>
            <a:pPr marL="514350" indent="-514350">
              <a:buFont typeface="+mj-lt"/>
              <a:buAutoNum type="arabicPeriod"/>
            </a:pPr>
            <a:r>
              <a:rPr lang="en-GB" sz="2000">
                <a:solidFill>
                  <a:schemeClr val="tx2">
                    <a:lumMod val="50000"/>
                    <a:lumOff val="50000"/>
                  </a:schemeClr>
                </a:solidFill>
              </a:rPr>
              <a:t>System Specifications Formulation</a:t>
            </a:r>
          </a:p>
          <a:p>
            <a:pPr marL="514350" indent="-514350">
              <a:buFont typeface="+mj-lt"/>
              <a:buAutoNum type="arabicPeriod"/>
            </a:pPr>
            <a:r>
              <a:rPr lang="en-GB" sz="2000">
                <a:solidFill>
                  <a:schemeClr val="bg2"/>
                </a:solidFill>
              </a:rPr>
              <a:t>PLL System Formulation</a:t>
            </a:r>
          </a:p>
          <a:p>
            <a:pPr marL="514350" indent="-514350">
              <a:buFont typeface="+mj-lt"/>
              <a:buAutoNum type="arabicPeriod"/>
            </a:pPr>
            <a:r>
              <a:rPr lang="en-GB" sz="2000">
                <a:solidFill>
                  <a:schemeClr val="bg2"/>
                </a:solidFill>
              </a:rPr>
              <a:t>PLL Circuits Design</a:t>
            </a:r>
          </a:p>
          <a:p>
            <a:pPr marL="971550" lvl="1" indent="-514350">
              <a:buFont typeface="+mj-lt"/>
              <a:buAutoNum type="arabicPeriod"/>
            </a:pPr>
            <a:r>
              <a:rPr lang="en-GB" sz="1600">
                <a:solidFill>
                  <a:schemeClr val="bg2"/>
                </a:solidFill>
              </a:rPr>
              <a:t>Charge Pump and Phase-Frequency Detector</a:t>
            </a:r>
          </a:p>
          <a:p>
            <a:pPr marL="971550" lvl="1" indent="-514350">
              <a:buFont typeface="+mj-lt"/>
              <a:buAutoNum type="arabicPeriod"/>
            </a:pPr>
            <a:r>
              <a:rPr lang="en-GB" sz="1600">
                <a:solidFill>
                  <a:schemeClr val="bg2"/>
                </a:solidFill>
              </a:rPr>
              <a:t>Voltage-Controlled Oscillator</a:t>
            </a:r>
          </a:p>
          <a:p>
            <a:pPr marL="971550" lvl="1" indent="-514350">
              <a:buFont typeface="+mj-lt"/>
              <a:buAutoNum type="arabicPeriod"/>
            </a:pPr>
            <a:r>
              <a:rPr lang="en-GB" sz="1600">
                <a:solidFill>
                  <a:schemeClr val="bg2"/>
                </a:solidFill>
              </a:rPr>
              <a:t>Frequency Dividers</a:t>
            </a:r>
          </a:p>
          <a:p>
            <a:pPr marL="514350" indent="-514350">
              <a:buFont typeface="+mj-lt"/>
              <a:buAutoNum type="arabicPeriod"/>
            </a:pPr>
            <a:r>
              <a:rPr lang="en-GB" sz="2000">
                <a:solidFill>
                  <a:schemeClr val="bg2"/>
                </a:solidFill>
              </a:rPr>
              <a:t>Transmitter System Description</a:t>
            </a:r>
          </a:p>
          <a:p>
            <a:pPr marL="514350" indent="-514350">
              <a:buFont typeface="+mj-lt"/>
              <a:buAutoNum type="arabicPeriod"/>
            </a:pPr>
            <a:r>
              <a:rPr lang="en-GB" sz="2000">
                <a:solidFill>
                  <a:schemeClr val="bg2"/>
                </a:solidFill>
              </a:rPr>
              <a:t>Transmitter Circuits Design</a:t>
            </a:r>
          </a:p>
          <a:p>
            <a:pPr marL="971550" lvl="1" indent="-514350">
              <a:buFont typeface="+mj-lt"/>
              <a:buAutoNum type="arabicPeriod"/>
            </a:pPr>
            <a:r>
              <a:rPr lang="en-GB" sz="1600">
                <a:solidFill>
                  <a:schemeClr val="bg2"/>
                </a:solidFill>
              </a:rPr>
              <a:t>Variable Gain Amplifier</a:t>
            </a:r>
          </a:p>
          <a:p>
            <a:pPr marL="971550" lvl="1" indent="-514350">
              <a:buFont typeface="+mj-lt"/>
              <a:buAutoNum type="arabicPeriod"/>
            </a:pPr>
            <a:r>
              <a:rPr lang="en-GB" sz="1600">
                <a:solidFill>
                  <a:schemeClr val="bg2"/>
                </a:solidFill>
              </a:rPr>
              <a:t>Power Amplifier</a:t>
            </a:r>
          </a:p>
          <a:p>
            <a:pPr marL="514350" indent="-514350">
              <a:buFont typeface="+mj-lt"/>
              <a:buAutoNum type="arabicPeriod"/>
            </a:pPr>
            <a:r>
              <a:rPr lang="en-GB" sz="2000">
                <a:solidFill>
                  <a:schemeClr val="bg2"/>
                </a:solidFill>
              </a:rPr>
              <a:t>Receiver System Description</a:t>
            </a:r>
          </a:p>
          <a:p>
            <a:pPr marL="514350" indent="-514350">
              <a:buFont typeface="+mj-lt"/>
              <a:buAutoNum type="arabicPeriod"/>
            </a:pPr>
            <a:r>
              <a:rPr lang="en-GB" sz="2000">
                <a:solidFill>
                  <a:schemeClr val="bg2"/>
                </a:solidFill>
              </a:rPr>
              <a:t>Receiver Circuits Design</a:t>
            </a:r>
          </a:p>
          <a:p>
            <a:pPr marL="971550" lvl="1" indent="-514350">
              <a:buFont typeface="+mj-lt"/>
              <a:buAutoNum type="arabicPeriod"/>
            </a:pPr>
            <a:r>
              <a:rPr lang="en-GB" sz="1600">
                <a:solidFill>
                  <a:schemeClr val="bg2"/>
                </a:solidFill>
              </a:rPr>
              <a:t>Low-Noise Amplifier</a:t>
            </a:r>
          </a:p>
          <a:p>
            <a:pPr marL="971550" lvl="1" indent="-514350">
              <a:buFont typeface="+mj-lt"/>
              <a:buAutoNum type="arabicPeriod"/>
            </a:pPr>
            <a:r>
              <a:rPr lang="en-GB" sz="1600">
                <a:solidFill>
                  <a:schemeClr val="bg2"/>
                </a:solidFill>
              </a:rPr>
              <a:t>Mixer and Local Oscillator Chain</a:t>
            </a:r>
          </a:p>
          <a:p>
            <a:pPr marL="971550" lvl="1" indent="-514350">
              <a:buFont typeface="+mj-lt"/>
              <a:buAutoNum type="arabicPeriod"/>
            </a:pPr>
            <a:r>
              <a:rPr lang="en-GB" sz="1600">
                <a:solidFill>
                  <a:schemeClr val="bg2"/>
                </a:solidFill>
              </a:rPr>
              <a:t>Baseband Amplifiers</a:t>
            </a:r>
          </a:p>
        </p:txBody>
      </p:sp>
      <p:sp>
        <p:nvSpPr>
          <p:cNvPr id="4" name="Arrow: Down 3">
            <a:extLst>
              <a:ext uri="{FF2B5EF4-FFF2-40B4-BE49-F238E27FC236}">
                <a16:creationId xmlns:a16="http://schemas.microsoft.com/office/drawing/2014/main" id="{E1D46E8A-8143-B911-CE32-4F5F2B9A9489}"/>
              </a:ext>
            </a:extLst>
          </p:cNvPr>
          <p:cNvSpPr/>
          <p:nvPr/>
        </p:nvSpPr>
        <p:spPr>
          <a:xfrm>
            <a:off x="200967" y="6521380"/>
            <a:ext cx="472273" cy="261257"/>
          </a:xfrm>
          <a:prstGeom prst="downArrow">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77167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D652E-C47F-82D5-F18D-E55A07C0372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C97FBA8D-859A-3D0E-4E13-C695E20DE7C1}"/>
              </a:ext>
            </a:extLst>
          </p:cNvPr>
          <p:cNvPicPr>
            <a:picLocks noChangeAspect="1"/>
          </p:cNvPicPr>
          <p:nvPr/>
        </p:nvPicPr>
        <p:blipFill>
          <a:blip r:embed="rId3"/>
          <a:stretch>
            <a:fillRect/>
          </a:stretch>
        </p:blipFill>
        <p:spPr>
          <a:xfrm>
            <a:off x="668304" y="1378629"/>
            <a:ext cx="10842976" cy="4927084"/>
          </a:xfrm>
          <a:prstGeom prst="rect">
            <a:avLst/>
          </a:prstGeom>
        </p:spPr>
      </p:pic>
      <p:sp>
        <p:nvSpPr>
          <p:cNvPr id="2" name="Title 1">
            <a:extLst>
              <a:ext uri="{FF2B5EF4-FFF2-40B4-BE49-F238E27FC236}">
                <a16:creationId xmlns:a16="http://schemas.microsoft.com/office/drawing/2014/main" id="{0F81FB26-B0C9-EF03-9048-F8C37C38F160}"/>
              </a:ext>
            </a:extLst>
          </p:cNvPr>
          <p:cNvSpPr>
            <a:spLocks noGrp="1"/>
          </p:cNvSpPr>
          <p:nvPr>
            <p:ph type="title"/>
          </p:nvPr>
        </p:nvSpPr>
        <p:spPr/>
        <p:txBody>
          <a:bodyPr/>
          <a:lstStyle/>
          <a:p>
            <a:r>
              <a:rPr lang="en-GB"/>
              <a:t>TIA: Simulations @ -45</a:t>
            </a:r>
            <a:r>
              <a:rPr lang="en-US"/>
              <a:t>°</a:t>
            </a:r>
            <a:r>
              <a:rPr lang="en-GB"/>
              <a:t>C</a:t>
            </a:r>
          </a:p>
        </p:txBody>
      </p:sp>
      <p:sp>
        <p:nvSpPr>
          <p:cNvPr id="6" name="Rectangle 5">
            <a:extLst>
              <a:ext uri="{FF2B5EF4-FFF2-40B4-BE49-F238E27FC236}">
                <a16:creationId xmlns:a16="http://schemas.microsoft.com/office/drawing/2014/main" id="{D3587316-540D-CD34-4D80-6DD613AB380A}"/>
              </a:ext>
            </a:extLst>
          </p:cNvPr>
          <p:cNvSpPr/>
          <p:nvPr/>
        </p:nvSpPr>
        <p:spPr>
          <a:xfrm>
            <a:off x="8816340" y="1690688"/>
            <a:ext cx="762000" cy="4733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B9C4B7B-3030-5AFE-A25E-C14A79C4EE71}"/>
              </a:ext>
            </a:extLst>
          </p:cNvPr>
          <p:cNvPicPr>
            <a:picLocks noChangeAspect="1"/>
          </p:cNvPicPr>
          <p:nvPr/>
        </p:nvPicPr>
        <p:blipFill>
          <a:blip r:embed="rId4"/>
          <a:stretch>
            <a:fillRect/>
          </a:stretch>
        </p:blipFill>
        <p:spPr>
          <a:xfrm>
            <a:off x="3257204" y="2601413"/>
            <a:ext cx="4998489" cy="2608048"/>
          </a:xfrm>
          <a:prstGeom prst="rect">
            <a:avLst/>
          </a:prstGeom>
        </p:spPr>
      </p:pic>
      <p:cxnSp>
        <p:nvCxnSpPr>
          <p:cNvPr id="8" name="Straight Connector 7">
            <a:extLst>
              <a:ext uri="{FF2B5EF4-FFF2-40B4-BE49-F238E27FC236}">
                <a16:creationId xmlns:a16="http://schemas.microsoft.com/office/drawing/2014/main" id="{A9E368FE-9512-E12A-9A4C-2DDDE6459C6C}"/>
              </a:ext>
            </a:extLst>
          </p:cNvPr>
          <p:cNvCxnSpPr>
            <a:cxnSpLocks/>
          </p:cNvCxnSpPr>
          <p:nvPr/>
        </p:nvCxnSpPr>
        <p:spPr>
          <a:xfrm flipH="1">
            <a:off x="3454401" y="1690688"/>
            <a:ext cx="5278119" cy="91072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3B01BAC-6969-2B23-64A4-DE156CD1F7C6}"/>
              </a:ext>
            </a:extLst>
          </p:cNvPr>
          <p:cNvCxnSpPr>
            <a:cxnSpLocks/>
          </p:cNvCxnSpPr>
          <p:nvPr/>
        </p:nvCxnSpPr>
        <p:spPr>
          <a:xfrm flipH="1">
            <a:off x="8265144" y="2164080"/>
            <a:ext cx="1313196" cy="29175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089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6EF4A-A5AC-164D-5574-4AF36954E581}"/>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F6443CA6-1D7D-522F-AB8B-4B8EE5F65BC7}"/>
              </a:ext>
            </a:extLst>
          </p:cNvPr>
          <p:cNvPicPr>
            <a:picLocks noChangeAspect="1"/>
          </p:cNvPicPr>
          <p:nvPr/>
        </p:nvPicPr>
        <p:blipFill>
          <a:blip r:embed="rId3"/>
          <a:stretch>
            <a:fillRect/>
          </a:stretch>
        </p:blipFill>
        <p:spPr>
          <a:xfrm>
            <a:off x="701608" y="1335258"/>
            <a:ext cx="10788781" cy="4896836"/>
          </a:xfrm>
          <a:prstGeom prst="rect">
            <a:avLst/>
          </a:prstGeom>
        </p:spPr>
      </p:pic>
      <p:sp>
        <p:nvSpPr>
          <p:cNvPr id="2" name="Title 1">
            <a:extLst>
              <a:ext uri="{FF2B5EF4-FFF2-40B4-BE49-F238E27FC236}">
                <a16:creationId xmlns:a16="http://schemas.microsoft.com/office/drawing/2014/main" id="{4C098DB4-0A89-9FB7-764B-A6D0C7C87D7E}"/>
              </a:ext>
            </a:extLst>
          </p:cNvPr>
          <p:cNvSpPr>
            <a:spLocks noGrp="1"/>
          </p:cNvSpPr>
          <p:nvPr>
            <p:ph type="title"/>
          </p:nvPr>
        </p:nvSpPr>
        <p:spPr/>
        <p:txBody>
          <a:bodyPr/>
          <a:lstStyle/>
          <a:p>
            <a:r>
              <a:rPr lang="en-GB"/>
              <a:t>TIA: Simulations @ -45</a:t>
            </a:r>
            <a:r>
              <a:rPr lang="en-US"/>
              <a:t>°</a:t>
            </a:r>
            <a:r>
              <a:rPr lang="en-GB"/>
              <a:t>C</a:t>
            </a:r>
          </a:p>
        </p:txBody>
      </p:sp>
    </p:spTree>
    <p:extLst>
      <p:ext uri="{BB962C8B-B14F-4D97-AF65-F5344CB8AC3E}">
        <p14:creationId xmlns:p14="http://schemas.microsoft.com/office/powerpoint/2010/main" val="8330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421FC5-CDA8-E964-3C58-857D65A672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2D95D4-DE24-D05D-C5B7-BCEA0D10AC14}"/>
              </a:ext>
            </a:extLst>
          </p:cNvPr>
          <p:cNvPicPr>
            <a:picLocks noChangeAspect="1"/>
          </p:cNvPicPr>
          <p:nvPr/>
        </p:nvPicPr>
        <p:blipFill>
          <a:blip r:embed="rId3"/>
          <a:stretch>
            <a:fillRect/>
          </a:stretch>
        </p:blipFill>
        <p:spPr>
          <a:xfrm>
            <a:off x="838199" y="1330960"/>
            <a:ext cx="10827687" cy="4919106"/>
          </a:xfrm>
          <a:prstGeom prst="rect">
            <a:avLst/>
          </a:prstGeom>
        </p:spPr>
      </p:pic>
      <p:sp>
        <p:nvSpPr>
          <p:cNvPr id="2" name="Title 1">
            <a:extLst>
              <a:ext uri="{FF2B5EF4-FFF2-40B4-BE49-F238E27FC236}">
                <a16:creationId xmlns:a16="http://schemas.microsoft.com/office/drawing/2014/main" id="{6A09C109-FA52-0E6F-6252-B6850F9A39B6}"/>
              </a:ext>
            </a:extLst>
          </p:cNvPr>
          <p:cNvSpPr>
            <a:spLocks noGrp="1"/>
          </p:cNvSpPr>
          <p:nvPr>
            <p:ph type="title"/>
          </p:nvPr>
        </p:nvSpPr>
        <p:spPr/>
        <p:txBody>
          <a:bodyPr/>
          <a:lstStyle/>
          <a:p>
            <a:r>
              <a:rPr lang="en-GB"/>
              <a:t>TIA: Simulations @ -45</a:t>
            </a:r>
            <a:r>
              <a:rPr lang="en-US"/>
              <a:t>°</a:t>
            </a:r>
            <a:r>
              <a:rPr lang="en-GB"/>
              <a:t>C</a:t>
            </a:r>
          </a:p>
        </p:txBody>
      </p:sp>
    </p:spTree>
    <p:extLst>
      <p:ext uri="{BB962C8B-B14F-4D97-AF65-F5344CB8AC3E}">
        <p14:creationId xmlns:p14="http://schemas.microsoft.com/office/powerpoint/2010/main" val="918901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88CD3-391F-F103-BA5C-C06CFA37B53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4B30A9-D322-A2EE-DB95-41E70CBACF65}"/>
              </a:ext>
            </a:extLst>
          </p:cNvPr>
          <p:cNvPicPr>
            <a:picLocks noChangeAspect="1"/>
          </p:cNvPicPr>
          <p:nvPr/>
        </p:nvPicPr>
        <p:blipFill>
          <a:blip r:embed="rId3"/>
          <a:stretch>
            <a:fillRect/>
          </a:stretch>
        </p:blipFill>
        <p:spPr>
          <a:xfrm>
            <a:off x="668303" y="1378628"/>
            <a:ext cx="10842977" cy="4927084"/>
          </a:xfrm>
          <a:prstGeom prst="rect">
            <a:avLst/>
          </a:prstGeom>
        </p:spPr>
      </p:pic>
      <p:sp>
        <p:nvSpPr>
          <p:cNvPr id="2" name="Title 1">
            <a:extLst>
              <a:ext uri="{FF2B5EF4-FFF2-40B4-BE49-F238E27FC236}">
                <a16:creationId xmlns:a16="http://schemas.microsoft.com/office/drawing/2014/main" id="{2581999E-9216-2E3B-F89D-5290599FF78F}"/>
              </a:ext>
            </a:extLst>
          </p:cNvPr>
          <p:cNvSpPr>
            <a:spLocks noGrp="1"/>
          </p:cNvSpPr>
          <p:nvPr>
            <p:ph type="title"/>
          </p:nvPr>
        </p:nvSpPr>
        <p:spPr/>
        <p:txBody>
          <a:bodyPr/>
          <a:lstStyle/>
          <a:p>
            <a:r>
              <a:rPr lang="en-GB"/>
              <a:t>TIA: Simulations @ 125</a:t>
            </a:r>
            <a:r>
              <a:rPr lang="en-US"/>
              <a:t>°</a:t>
            </a:r>
            <a:r>
              <a:rPr lang="en-GB"/>
              <a:t>C</a:t>
            </a:r>
          </a:p>
        </p:txBody>
      </p:sp>
      <p:sp>
        <p:nvSpPr>
          <p:cNvPr id="6" name="Rectangle 5">
            <a:extLst>
              <a:ext uri="{FF2B5EF4-FFF2-40B4-BE49-F238E27FC236}">
                <a16:creationId xmlns:a16="http://schemas.microsoft.com/office/drawing/2014/main" id="{C6541B73-D817-CD23-C518-CB9A8F69B111}"/>
              </a:ext>
            </a:extLst>
          </p:cNvPr>
          <p:cNvSpPr/>
          <p:nvPr/>
        </p:nvSpPr>
        <p:spPr>
          <a:xfrm>
            <a:off x="8737600" y="1690688"/>
            <a:ext cx="762000" cy="4733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06C5F1E-34C1-7230-2270-D71BB0960A03}"/>
              </a:ext>
            </a:extLst>
          </p:cNvPr>
          <p:cNvPicPr>
            <a:picLocks noChangeAspect="1"/>
          </p:cNvPicPr>
          <p:nvPr/>
        </p:nvPicPr>
        <p:blipFill>
          <a:blip r:embed="rId4"/>
          <a:stretch>
            <a:fillRect/>
          </a:stretch>
        </p:blipFill>
        <p:spPr>
          <a:xfrm>
            <a:off x="3449304" y="2601412"/>
            <a:ext cx="4815840" cy="2563323"/>
          </a:xfrm>
          <a:prstGeom prst="rect">
            <a:avLst/>
          </a:prstGeom>
        </p:spPr>
      </p:pic>
      <p:cxnSp>
        <p:nvCxnSpPr>
          <p:cNvPr id="10" name="Straight Connector 9">
            <a:extLst>
              <a:ext uri="{FF2B5EF4-FFF2-40B4-BE49-F238E27FC236}">
                <a16:creationId xmlns:a16="http://schemas.microsoft.com/office/drawing/2014/main" id="{C7D96CE9-86C2-92CF-3057-F16F511CF6B7}"/>
              </a:ext>
            </a:extLst>
          </p:cNvPr>
          <p:cNvCxnSpPr>
            <a:cxnSpLocks/>
          </p:cNvCxnSpPr>
          <p:nvPr/>
        </p:nvCxnSpPr>
        <p:spPr>
          <a:xfrm flipH="1">
            <a:off x="8265144" y="2164080"/>
            <a:ext cx="1234456" cy="29175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2F871AF-03C3-F007-5D6A-665FF92A137F}"/>
              </a:ext>
            </a:extLst>
          </p:cNvPr>
          <p:cNvCxnSpPr>
            <a:cxnSpLocks/>
          </p:cNvCxnSpPr>
          <p:nvPr/>
        </p:nvCxnSpPr>
        <p:spPr>
          <a:xfrm flipH="1">
            <a:off x="3637280" y="1690688"/>
            <a:ext cx="5095240" cy="9107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5317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F186-CC22-7308-7AEE-4326E1D7DEE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1AD9554-07FD-2F11-401A-1750A4A24E53}"/>
              </a:ext>
            </a:extLst>
          </p:cNvPr>
          <p:cNvPicPr>
            <a:picLocks noChangeAspect="1"/>
          </p:cNvPicPr>
          <p:nvPr/>
        </p:nvPicPr>
        <p:blipFill>
          <a:blip r:embed="rId3"/>
          <a:stretch>
            <a:fillRect/>
          </a:stretch>
        </p:blipFill>
        <p:spPr>
          <a:xfrm>
            <a:off x="713977" y="1335257"/>
            <a:ext cx="10776412" cy="4896835"/>
          </a:xfrm>
          <a:prstGeom prst="rect">
            <a:avLst/>
          </a:prstGeom>
        </p:spPr>
      </p:pic>
      <p:sp>
        <p:nvSpPr>
          <p:cNvPr id="2" name="Title 1">
            <a:extLst>
              <a:ext uri="{FF2B5EF4-FFF2-40B4-BE49-F238E27FC236}">
                <a16:creationId xmlns:a16="http://schemas.microsoft.com/office/drawing/2014/main" id="{6AA210E5-0A85-D70C-E5AD-4E1F41A9D8EA}"/>
              </a:ext>
            </a:extLst>
          </p:cNvPr>
          <p:cNvSpPr>
            <a:spLocks noGrp="1"/>
          </p:cNvSpPr>
          <p:nvPr>
            <p:ph type="title"/>
          </p:nvPr>
        </p:nvSpPr>
        <p:spPr/>
        <p:txBody>
          <a:bodyPr/>
          <a:lstStyle/>
          <a:p>
            <a:r>
              <a:rPr lang="en-GB"/>
              <a:t>TIA: Simulations @ 125</a:t>
            </a:r>
            <a:r>
              <a:rPr lang="en-US"/>
              <a:t>°</a:t>
            </a:r>
            <a:r>
              <a:rPr lang="en-GB"/>
              <a:t>C</a:t>
            </a:r>
          </a:p>
        </p:txBody>
      </p:sp>
    </p:spTree>
    <p:extLst>
      <p:ext uri="{BB962C8B-B14F-4D97-AF65-F5344CB8AC3E}">
        <p14:creationId xmlns:p14="http://schemas.microsoft.com/office/powerpoint/2010/main" val="1297620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9CC34B-7C88-289E-55B1-80A0BA1C7B33}"/>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0E0DD49-3C85-1400-358E-09DF2F174CE2}"/>
              </a:ext>
            </a:extLst>
          </p:cNvPr>
          <p:cNvPicPr>
            <a:picLocks noChangeAspect="1"/>
          </p:cNvPicPr>
          <p:nvPr/>
        </p:nvPicPr>
        <p:blipFill>
          <a:blip r:embed="rId3"/>
          <a:srcRect l="235" t="357" r="134" b="736"/>
          <a:stretch/>
        </p:blipFill>
        <p:spPr>
          <a:xfrm>
            <a:off x="863599" y="1375410"/>
            <a:ext cx="10722611" cy="4865370"/>
          </a:xfrm>
          <a:prstGeom prst="rect">
            <a:avLst/>
          </a:prstGeom>
        </p:spPr>
      </p:pic>
      <p:sp>
        <p:nvSpPr>
          <p:cNvPr id="2" name="Title 1">
            <a:extLst>
              <a:ext uri="{FF2B5EF4-FFF2-40B4-BE49-F238E27FC236}">
                <a16:creationId xmlns:a16="http://schemas.microsoft.com/office/drawing/2014/main" id="{EFFF6D0B-D22E-040A-3716-AE78510EEA65}"/>
              </a:ext>
            </a:extLst>
          </p:cNvPr>
          <p:cNvSpPr>
            <a:spLocks noGrp="1"/>
          </p:cNvSpPr>
          <p:nvPr>
            <p:ph type="title"/>
          </p:nvPr>
        </p:nvSpPr>
        <p:spPr/>
        <p:txBody>
          <a:bodyPr/>
          <a:lstStyle/>
          <a:p>
            <a:r>
              <a:rPr lang="en-GB"/>
              <a:t>TIA: Simulations @ 125</a:t>
            </a:r>
            <a:r>
              <a:rPr lang="en-US"/>
              <a:t>°</a:t>
            </a:r>
            <a:r>
              <a:rPr lang="en-GB"/>
              <a:t>C</a:t>
            </a:r>
          </a:p>
        </p:txBody>
      </p:sp>
    </p:spTree>
    <p:extLst>
      <p:ext uri="{BB962C8B-B14F-4D97-AF65-F5344CB8AC3E}">
        <p14:creationId xmlns:p14="http://schemas.microsoft.com/office/powerpoint/2010/main" val="264275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9AF1C-EE5C-E6A9-EA20-2C770FF01F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38F9B-0DF0-1AC0-9AC5-03CBF6110DC7}"/>
              </a:ext>
            </a:extLst>
          </p:cNvPr>
          <p:cNvSpPr>
            <a:spLocks noGrp="1"/>
          </p:cNvSpPr>
          <p:nvPr>
            <p:ph type="title"/>
          </p:nvPr>
        </p:nvSpPr>
        <p:spPr/>
        <p:txBody>
          <a:bodyPr/>
          <a:lstStyle/>
          <a:p>
            <a:r>
              <a:rPr lang="en-GB"/>
              <a:t>Baseband Amplifiers</a:t>
            </a:r>
          </a:p>
        </p:txBody>
      </p:sp>
      <p:sp>
        <p:nvSpPr>
          <p:cNvPr id="3" name="Content Placeholder 2">
            <a:extLst>
              <a:ext uri="{FF2B5EF4-FFF2-40B4-BE49-F238E27FC236}">
                <a16:creationId xmlns:a16="http://schemas.microsoft.com/office/drawing/2014/main" id="{854AC1C9-32F6-2F8B-65CA-412C19FDE57A}"/>
              </a:ext>
            </a:extLst>
          </p:cNvPr>
          <p:cNvSpPr>
            <a:spLocks noGrp="1"/>
          </p:cNvSpPr>
          <p:nvPr>
            <p:ph idx="1"/>
          </p:nvPr>
        </p:nvSpPr>
        <p:spPr/>
        <p:txBody>
          <a:bodyPr/>
          <a:lstStyle/>
          <a:p>
            <a:r>
              <a:rPr lang="en-GB">
                <a:solidFill>
                  <a:schemeClr val="tx2">
                    <a:lumMod val="50000"/>
                    <a:lumOff val="50000"/>
                  </a:schemeClr>
                </a:solidFill>
              </a:rPr>
              <a:t>Trans-Impedance Amplifier</a:t>
            </a:r>
          </a:p>
          <a:p>
            <a:pPr marL="0" indent="0">
              <a:buNone/>
            </a:pPr>
            <a:r>
              <a:rPr lang="en-GB">
                <a:solidFill>
                  <a:schemeClr val="tx2">
                    <a:lumMod val="50000"/>
                    <a:lumOff val="50000"/>
                  </a:schemeClr>
                </a:solidFill>
              </a:rPr>
              <a:t>&amp;</a:t>
            </a:r>
          </a:p>
          <a:p>
            <a:r>
              <a:rPr lang="en-GB">
                <a:solidFill>
                  <a:schemeClr val="tx2">
                    <a:lumMod val="50000"/>
                    <a:lumOff val="50000"/>
                  </a:schemeClr>
                </a:solidFill>
              </a:rPr>
              <a:t>TX Leakage Canceller</a:t>
            </a:r>
          </a:p>
        </p:txBody>
      </p:sp>
      <p:pic>
        <p:nvPicPr>
          <p:cNvPr id="5" name="Picture 4" descr="A diagram of a device&#10;&#10;AI-generated content may be incorrect.">
            <a:extLst>
              <a:ext uri="{FF2B5EF4-FFF2-40B4-BE49-F238E27FC236}">
                <a16:creationId xmlns:a16="http://schemas.microsoft.com/office/drawing/2014/main" id="{A59776DB-962D-61AA-EB87-A9EA60A37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006" y="1027906"/>
            <a:ext cx="4983912" cy="5075360"/>
          </a:xfrm>
          <a:prstGeom prst="rect">
            <a:avLst/>
          </a:prstGeom>
        </p:spPr>
      </p:pic>
    </p:spTree>
    <p:extLst>
      <p:ext uri="{BB962C8B-B14F-4D97-AF65-F5344CB8AC3E}">
        <p14:creationId xmlns:p14="http://schemas.microsoft.com/office/powerpoint/2010/main" val="2363812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490CE-4277-58C6-A4FF-4DCE98A6DF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2D6DD-2819-5FC9-C1C6-03AED752CF33}"/>
              </a:ext>
            </a:extLst>
          </p:cNvPr>
          <p:cNvSpPr>
            <a:spLocks noGrp="1"/>
          </p:cNvSpPr>
          <p:nvPr>
            <p:ph type="title"/>
          </p:nvPr>
        </p:nvSpPr>
        <p:spPr/>
        <p:txBody>
          <a:bodyPr/>
          <a:lstStyle/>
          <a:p>
            <a:r>
              <a:rPr lang="en-GB"/>
              <a:t>Baseband Amplifiers Why the TX Leakage Canceller?</a:t>
            </a:r>
          </a:p>
        </p:txBody>
      </p:sp>
      <p:sp>
        <p:nvSpPr>
          <p:cNvPr id="3" name="Content Placeholder 2">
            <a:extLst>
              <a:ext uri="{FF2B5EF4-FFF2-40B4-BE49-F238E27FC236}">
                <a16:creationId xmlns:a16="http://schemas.microsoft.com/office/drawing/2014/main" id="{54E4D39F-D07A-1272-E4FB-F2A1439F030E}"/>
              </a:ext>
            </a:extLst>
          </p:cNvPr>
          <p:cNvSpPr>
            <a:spLocks noGrp="1"/>
          </p:cNvSpPr>
          <p:nvPr>
            <p:ph idx="1"/>
          </p:nvPr>
        </p:nvSpPr>
        <p:spPr>
          <a:xfrm>
            <a:off x="838200" y="1825625"/>
            <a:ext cx="6167806" cy="4351338"/>
          </a:xfrm>
        </p:spPr>
        <p:txBody>
          <a:bodyPr/>
          <a:lstStyle/>
          <a:p>
            <a:r>
              <a:rPr lang="en-US"/>
              <a:t>The TIA doubles as a leakage suppression stage by embedding a TX leakage self-cancellation circuit.</a:t>
            </a:r>
          </a:p>
          <a:p>
            <a:r>
              <a:rPr lang="en-US"/>
              <a:t>This integration enables the cancellation of quasi-dc offsets caused by TX leakage currents at the IF</a:t>
            </a:r>
          </a:p>
          <a:p>
            <a:r>
              <a:rPr lang="en-US"/>
              <a:t>Improving blocker signal immunity.</a:t>
            </a:r>
            <a:endParaRPr lang="en-GB"/>
          </a:p>
        </p:txBody>
      </p:sp>
      <p:pic>
        <p:nvPicPr>
          <p:cNvPr id="4" name="Picture 3" descr="A diagram of a device&#10;&#10;AI-generated content may be incorrect.">
            <a:extLst>
              <a:ext uri="{FF2B5EF4-FFF2-40B4-BE49-F238E27FC236}">
                <a16:creationId xmlns:a16="http://schemas.microsoft.com/office/drawing/2014/main" id="{A675AE32-1AAE-DF1D-5636-C20B7E99F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006" y="1027906"/>
            <a:ext cx="4983912" cy="5075360"/>
          </a:xfrm>
          <a:prstGeom prst="rect">
            <a:avLst/>
          </a:prstGeom>
        </p:spPr>
      </p:pic>
      <p:sp>
        <p:nvSpPr>
          <p:cNvPr id="7" name="Rectangle 6">
            <a:extLst>
              <a:ext uri="{FF2B5EF4-FFF2-40B4-BE49-F238E27FC236}">
                <a16:creationId xmlns:a16="http://schemas.microsoft.com/office/drawing/2014/main" id="{32E6710C-5DFF-40E9-4D3F-8F575A27FAF1}"/>
              </a:ext>
            </a:extLst>
          </p:cNvPr>
          <p:cNvSpPr/>
          <p:nvPr/>
        </p:nvSpPr>
        <p:spPr>
          <a:xfrm>
            <a:off x="7559040" y="1020843"/>
            <a:ext cx="721360" cy="4733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161664-6FDF-7006-A4CC-EF3F3F99B799}"/>
              </a:ext>
            </a:extLst>
          </p:cNvPr>
          <p:cNvSpPr/>
          <p:nvPr/>
        </p:nvSpPr>
        <p:spPr>
          <a:xfrm>
            <a:off x="7559040" y="2411494"/>
            <a:ext cx="721360" cy="4733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9026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1AAEA-2FB8-F3C1-D53C-CF5AFB3B1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C4A82-FF23-6157-919F-91833129AC49}"/>
              </a:ext>
            </a:extLst>
          </p:cNvPr>
          <p:cNvSpPr>
            <a:spLocks noGrp="1"/>
          </p:cNvSpPr>
          <p:nvPr>
            <p:ph type="title"/>
          </p:nvPr>
        </p:nvSpPr>
        <p:spPr/>
        <p:txBody>
          <a:bodyPr/>
          <a:lstStyle/>
          <a:p>
            <a:r>
              <a:rPr lang="en-GB"/>
              <a:t>Baseband Amplifiers – TX Leakage Canceller: Architecture</a:t>
            </a:r>
          </a:p>
        </p:txBody>
      </p:sp>
      <p:pic>
        <p:nvPicPr>
          <p:cNvPr id="4" name="Picture 3" descr="A diagram of a circuit&#10;&#10;AI-generated content may be incorrect.">
            <a:extLst>
              <a:ext uri="{FF2B5EF4-FFF2-40B4-BE49-F238E27FC236}">
                <a16:creationId xmlns:a16="http://schemas.microsoft.com/office/drawing/2014/main" id="{09A648A3-A4EE-F818-2FCA-76AB74E6B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158" y="1808301"/>
            <a:ext cx="9123682" cy="4116112"/>
          </a:xfrm>
          <a:prstGeom prst="rect">
            <a:avLst/>
          </a:prstGeom>
        </p:spPr>
      </p:pic>
    </p:spTree>
    <p:extLst>
      <p:ext uri="{BB962C8B-B14F-4D97-AF65-F5344CB8AC3E}">
        <p14:creationId xmlns:p14="http://schemas.microsoft.com/office/powerpoint/2010/main" val="169718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E88F8-2114-F760-32F8-83A4514EA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8FD051-3F32-60C8-7FFF-F6F04BCEFEA5}"/>
              </a:ext>
            </a:extLst>
          </p:cNvPr>
          <p:cNvSpPr>
            <a:spLocks noGrp="1"/>
          </p:cNvSpPr>
          <p:nvPr>
            <p:ph type="title"/>
          </p:nvPr>
        </p:nvSpPr>
        <p:spPr/>
        <p:txBody>
          <a:bodyPr/>
          <a:lstStyle/>
          <a:p>
            <a:r>
              <a:rPr lang="en-GB"/>
              <a:t>Baseband Amplifiers – TX Leakage Canceller: Architecture</a:t>
            </a:r>
          </a:p>
        </p:txBody>
      </p:sp>
      <p:pic>
        <p:nvPicPr>
          <p:cNvPr id="4" name="Picture 3">
            <a:extLst>
              <a:ext uri="{FF2B5EF4-FFF2-40B4-BE49-F238E27FC236}">
                <a16:creationId xmlns:a16="http://schemas.microsoft.com/office/drawing/2014/main" id="{4F7462AC-945D-4B4B-FE8E-FAB2210F9439}"/>
              </a:ext>
            </a:extLst>
          </p:cNvPr>
          <p:cNvPicPr>
            <a:picLocks noChangeAspect="1"/>
          </p:cNvPicPr>
          <p:nvPr/>
        </p:nvPicPr>
        <p:blipFill>
          <a:blip r:embed="rId3"/>
          <a:stretch>
            <a:fillRect/>
          </a:stretch>
        </p:blipFill>
        <p:spPr>
          <a:xfrm>
            <a:off x="914400" y="1796780"/>
            <a:ext cx="10363200" cy="3955320"/>
          </a:xfrm>
          <a:prstGeom prst="rect">
            <a:avLst/>
          </a:prstGeom>
        </p:spPr>
      </p:pic>
    </p:spTree>
    <p:extLst>
      <p:ext uri="{BB962C8B-B14F-4D97-AF65-F5344CB8AC3E}">
        <p14:creationId xmlns:p14="http://schemas.microsoft.com/office/powerpoint/2010/main" val="413893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0EC6-037E-94FF-F01F-3BAD821C7EC1}"/>
              </a:ext>
            </a:extLst>
          </p:cNvPr>
          <p:cNvSpPr>
            <a:spLocks noGrp="1"/>
          </p:cNvSpPr>
          <p:nvPr>
            <p:ph type="title"/>
          </p:nvPr>
        </p:nvSpPr>
        <p:spPr>
          <a:xfrm>
            <a:off x="215201" y="93819"/>
            <a:ext cx="11471031" cy="1325563"/>
          </a:xfrm>
        </p:spPr>
        <p:txBody>
          <a:bodyPr/>
          <a:lstStyle/>
          <a:p>
            <a:r>
              <a:rPr lang="en-US"/>
              <a:t>Systems Specification Formulation: Requirements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E5F14-91C8-1E5B-AD01-635E7765F1DF}"/>
                  </a:ext>
                </a:extLst>
              </p:cNvPr>
              <p:cNvSpPr>
                <a:spLocks noGrp="1"/>
              </p:cNvSpPr>
              <p:nvPr>
                <p:ph idx="1"/>
              </p:nvPr>
            </p:nvSpPr>
            <p:spPr>
              <a:xfrm>
                <a:off x="315686" y="1419382"/>
                <a:ext cx="4969747" cy="4351338"/>
              </a:xfrm>
            </p:spPr>
            <p:txBody>
              <a:bodyPr>
                <a:normAutofit/>
              </a:bodyPr>
              <a:lstStyle/>
              <a:p>
                <a:pPr algn="just"/>
                <a:r>
                  <a:rPr lang="en-US" sz="2400"/>
                  <a:t>Transmitted Power is </a:t>
                </a:r>
                <a14:m>
                  <m:oMath xmlns:m="http://schemas.openxmlformats.org/officeDocument/2006/math">
                    <m:r>
                      <a:rPr lang="en-GB" sz="2400" b="0" i="1" smtClean="0">
                        <a:latin typeface="Cambria Math" panose="02040503050406030204" pitchFamily="18" charset="0"/>
                      </a:rPr>
                      <m:t>13</m:t>
                    </m:r>
                    <m:r>
                      <a:rPr lang="en-GB" sz="2400" b="0" i="1" smtClean="0">
                        <a:latin typeface="Cambria Math" panose="02040503050406030204" pitchFamily="18" charset="0"/>
                      </a:rPr>
                      <m:t>𝑑𝐵𝑚</m:t>
                    </m:r>
                  </m:oMath>
                </a14:m>
                <a:r>
                  <a:rPr lang="en-GB" sz="2400" b="0"/>
                  <a:t>.</a:t>
                </a:r>
              </a:p>
              <a:p>
                <a:pPr algn="just"/>
                <a:r>
                  <a:rPr lang="en-US" sz="2400"/>
                  <a:t>Antenna Gain is </a:t>
                </a:r>
                <a14:m>
                  <m:oMath xmlns:m="http://schemas.openxmlformats.org/officeDocument/2006/math">
                    <m:r>
                      <a:rPr lang="en-GB" sz="2400" i="1">
                        <a:latin typeface="Cambria Math" panose="02040503050406030204" pitchFamily="18" charset="0"/>
                      </a:rPr>
                      <m:t>20</m:t>
                    </m:r>
                    <m:r>
                      <a:rPr lang="en-GB" sz="2400" i="1">
                        <a:latin typeface="Cambria Math" panose="02040503050406030204" pitchFamily="18" charset="0"/>
                      </a:rPr>
                      <m:t>𝑑𝐵𝑖</m:t>
                    </m:r>
                  </m:oMath>
                </a14:m>
                <a:r>
                  <a:rPr lang="en-US" sz="2400"/>
                  <a:t> using antenna array.</a:t>
                </a:r>
                <a:endParaRPr lang="en-GB" sz="2400" b="0"/>
              </a:p>
              <a:p>
                <a:pPr algn="just"/>
                <a:r>
                  <a:rPr lang="en-US" sz="2400"/>
                  <a:t>Maximum Detection Range is 250m.</a:t>
                </a:r>
              </a:p>
              <a:p>
                <a:pPr algn="just"/>
                <a:r>
                  <a:rPr lang="en-US" sz="2400"/>
                  <a:t>Minimum Detection Resolution for short rage: </a:t>
                </a:r>
                <a14:m>
                  <m:oMath xmlns:m="http://schemas.openxmlformats.org/officeDocument/2006/math">
                    <m:r>
                      <a:rPr lang="en-GB" sz="2400" b="0" i="1" smtClean="0">
                        <a:latin typeface="Cambria Math" panose="02040503050406030204" pitchFamily="18" charset="0"/>
                      </a:rPr>
                      <m:t>4</m:t>
                    </m:r>
                    <m:r>
                      <a:rPr lang="en-GB" sz="2400" b="0" i="1" smtClean="0">
                        <a:latin typeface="Cambria Math" panose="02040503050406030204" pitchFamily="18" charset="0"/>
                      </a:rPr>
                      <m:t>𝑐𝑚</m:t>
                    </m:r>
                  </m:oMath>
                </a14:m>
                <a:r>
                  <a:rPr lang="en-US" sz="2400"/>
                  <a:t>, for long range: </a:t>
                </a:r>
                <a14:m>
                  <m:oMath xmlns:m="http://schemas.openxmlformats.org/officeDocument/2006/math">
                    <m:r>
                      <a:rPr lang="en-GB" sz="2400" b="0" i="1" smtClean="0">
                        <a:latin typeface="Cambria Math" panose="02040503050406030204" pitchFamily="18" charset="0"/>
                      </a:rPr>
                      <m:t>16</m:t>
                    </m:r>
                    <m:r>
                      <a:rPr lang="en-GB" sz="2400" b="0" i="1" smtClean="0">
                        <a:latin typeface="Cambria Math" panose="02040503050406030204" pitchFamily="18" charset="0"/>
                      </a:rPr>
                      <m:t>𝑐𝑚</m:t>
                    </m:r>
                  </m:oMath>
                </a14:m>
                <a:endParaRPr lang="en-US" sz="2400"/>
              </a:p>
              <a:p>
                <a:pPr algn="just"/>
                <a:r>
                  <a:rPr lang="en-US" sz="2400"/>
                  <a:t>Chirp Rising Time is </a:t>
                </a:r>
                <a14:m>
                  <m:oMath xmlns:m="http://schemas.openxmlformats.org/officeDocument/2006/math">
                    <m:r>
                      <a:rPr lang="en-GB" sz="2400" b="0" i="1" smtClean="0">
                        <a:latin typeface="Cambria Math" panose="02040503050406030204" pitchFamily="18" charset="0"/>
                      </a:rPr>
                      <m:t>40</m:t>
                    </m:r>
                    <m:r>
                      <a:rPr lang="en-GB" sz="2400" b="0" i="1" smtClean="0">
                        <a:latin typeface="Cambria Math" panose="02040503050406030204" pitchFamily="18" charset="0"/>
                        <a:ea typeface="Cambria Math" panose="02040503050406030204" pitchFamily="18" charset="0"/>
                      </a:rPr>
                      <m:t>𝜇</m:t>
                    </m:r>
                    <m:r>
                      <a:rPr lang="en-GB" sz="2400" b="0" i="1" smtClean="0">
                        <a:latin typeface="Cambria Math" panose="02040503050406030204" pitchFamily="18" charset="0"/>
                        <a:ea typeface="Cambria Math" panose="02040503050406030204" pitchFamily="18" charset="0"/>
                      </a:rPr>
                      <m:t>𝑠</m:t>
                    </m:r>
                  </m:oMath>
                </a14:m>
                <a:r>
                  <a:rPr lang="en-US" sz="2400"/>
                  <a:t> for short range and </a:t>
                </a:r>
                <a14:m>
                  <m:oMath xmlns:m="http://schemas.openxmlformats.org/officeDocument/2006/math">
                    <m:r>
                      <a:rPr lang="en-GB" sz="2400" b="0" i="1" smtClean="0">
                        <a:latin typeface="Cambria Math" panose="02040503050406030204" pitchFamily="18" charset="0"/>
                      </a:rPr>
                      <m:t>80</m:t>
                    </m:r>
                    <m:r>
                      <a:rPr lang="en-GB" sz="2400" b="0" i="1" smtClean="0">
                        <a:latin typeface="Cambria Math" panose="02040503050406030204" pitchFamily="18" charset="0"/>
                        <a:ea typeface="Cambria Math" panose="02040503050406030204" pitchFamily="18" charset="0"/>
                      </a:rPr>
                      <m:t>𝜇</m:t>
                    </m:r>
                    <m:r>
                      <a:rPr lang="en-GB" sz="2400" b="0" i="1" smtClean="0">
                        <a:latin typeface="Cambria Math" panose="02040503050406030204" pitchFamily="18" charset="0"/>
                        <a:ea typeface="Cambria Math" panose="02040503050406030204" pitchFamily="18" charset="0"/>
                      </a:rPr>
                      <m:t>𝑠</m:t>
                    </m:r>
                  </m:oMath>
                </a14:m>
                <a:r>
                  <a:rPr lang="en-US" sz="2400"/>
                  <a:t> for long range.</a:t>
                </a:r>
              </a:p>
              <a:p>
                <a:pPr algn="just"/>
                <a:endParaRPr lang="en-US" sz="2400"/>
              </a:p>
              <a:p>
                <a:pPr algn="just"/>
                <a:endParaRPr lang="en-US" sz="2400"/>
              </a:p>
              <a:p>
                <a:pPr algn="just"/>
                <a:endParaRPr lang="en-US" sz="2400"/>
              </a:p>
              <a:p>
                <a:pPr algn="just"/>
                <a:endParaRPr lang="en-US" sz="2400"/>
              </a:p>
            </p:txBody>
          </p:sp>
        </mc:Choice>
        <mc:Fallback xmlns="">
          <p:sp>
            <p:nvSpPr>
              <p:cNvPr id="3" name="Content Placeholder 2">
                <a:extLst>
                  <a:ext uri="{FF2B5EF4-FFF2-40B4-BE49-F238E27FC236}">
                    <a16:creationId xmlns:a16="http://schemas.microsoft.com/office/drawing/2014/main" id="{5DAE5F14-91C8-1E5B-AD01-635E7765F1DF}"/>
                  </a:ext>
                </a:extLst>
              </p:cNvPr>
              <p:cNvSpPr>
                <a:spLocks noGrp="1" noRot="1" noChangeAspect="1" noMove="1" noResize="1" noEditPoints="1" noAdjustHandles="1" noChangeArrowheads="1" noChangeShapeType="1" noTextEdit="1"/>
              </p:cNvSpPr>
              <p:nvPr>
                <p:ph idx="1"/>
              </p:nvPr>
            </p:nvSpPr>
            <p:spPr>
              <a:xfrm>
                <a:off x="315686" y="1419382"/>
                <a:ext cx="4969747" cy="4351338"/>
              </a:xfrm>
              <a:blipFill>
                <a:blip r:embed="rId2"/>
                <a:stretch>
                  <a:fillRect l="-1718" t="-1961" r="-184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EA2F35-5425-E8F3-83B8-0804F79DFBCF}"/>
              </a:ext>
            </a:extLst>
          </p:cNvPr>
          <p:cNvPicPr>
            <a:picLocks noChangeAspect="1"/>
          </p:cNvPicPr>
          <p:nvPr/>
        </p:nvPicPr>
        <p:blipFill>
          <a:blip r:embed="rId3"/>
          <a:stretch>
            <a:fillRect/>
          </a:stretch>
        </p:blipFill>
        <p:spPr>
          <a:xfrm>
            <a:off x="6424542" y="1419382"/>
            <a:ext cx="2109186" cy="1017372"/>
          </a:xfrm>
          <a:prstGeom prst="rect">
            <a:avLst/>
          </a:prstGeom>
        </p:spPr>
      </p:pic>
      <p:pic>
        <p:nvPicPr>
          <p:cNvPr id="1026" name="Picture 2" descr="Series-fed patch antenna array for 60 ...">
            <a:extLst>
              <a:ext uri="{FF2B5EF4-FFF2-40B4-BE49-F238E27FC236}">
                <a16:creationId xmlns:a16="http://schemas.microsoft.com/office/drawing/2014/main" id="{AC6882A0-0E78-64DE-44AC-5207F1B9C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4747" y="1403848"/>
            <a:ext cx="1590036" cy="11255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te a realistic daylight scene on an open highway featuring two unbranded sedans spaced far apart in the same lane. The viewer’s perspective is from the roadside at eye level, as if standing just off the pavement. The foreground car should be emitting Wi-Fi signal waves from underneath it—visualized as broad, blue, semi-transparent arcs or digital wave patterns radiating outward across the road surface. These waves should suggest vehicle-to-vehicle communication, spreading broadly and clearly in the direction of the distant sedan. The highway should be mostly empty to maintain focus on the two vehicles. Ensure there are no rooftop sensors, antennas, or branding—both cars should appear sleek and neutral. The lighting should reflect a natural, sunny day with clear skies.&#10;&#10;Style: Clean, photorealistic with a subtle futuristic tech feel.&#10;Focus: Wi-Fi communication visualized between two sedans on a highway.">
            <a:extLst>
              <a:ext uri="{FF2B5EF4-FFF2-40B4-BE49-F238E27FC236}">
                <a16:creationId xmlns:a16="http://schemas.microsoft.com/office/drawing/2014/main" id="{1BC63419-A749-4FD6-4BC8-D577C8329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79" b="5045"/>
          <a:stretch/>
        </p:blipFill>
        <p:spPr bwMode="auto">
          <a:xfrm>
            <a:off x="6517721" y="2883934"/>
            <a:ext cx="2109185" cy="14509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FB6569E-8CDF-5681-2016-E8B7A503B46E}"/>
              </a:ext>
            </a:extLst>
          </p:cNvPr>
          <p:cNvPicPr>
            <a:picLocks noChangeAspect="1"/>
          </p:cNvPicPr>
          <p:nvPr/>
        </p:nvPicPr>
        <p:blipFill>
          <a:blip r:embed="rId6"/>
          <a:stretch>
            <a:fillRect/>
          </a:stretch>
        </p:blipFill>
        <p:spPr>
          <a:xfrm flipH="1">
            <a:off x="9308713" y="2883934"/>
            <a:ext cx="2024080" cy="1444688"/>
          </a:xfrm>
          <a:prstGeom prst="rect">
            <a:avLst/>
          </a:prstGeom>
        </p:spPr>
      </p:pic>
      <p:pic>
        <p:nvPicPr>
          <p:cNvPr id="16" name="Content Placeholder 15">
            <a:extLst>
              <a:ext uri="{FF2B5EF4-FFF2-40B4-BE49-F238E27FC236}">
                <a16:creationId xmlns:a16="http://schemas.microsoft.com/office/drawing/2014/main" id="{8EAFF250-F9F4-54C2-3416-1355DB07D655}"/>
              </a:ext>
            </a:extLst>
          </p:cNvPr>
          <p:cNvPicPr>
            <a:picLocks noChangeAspect="1"/>
          </p:cNvPicPr>
          <p:nvPr/>
        </p:nvPicPr>
        <p:blipFill>
          <a:blip r:embed="rId7"/>
          <a:srcRect b="39960"/>
          <a:stretch/>
        </p:blipFill>
        <p:spPr>
          <a:xfrm>
            <a:off x="7774401" y="4448989"/>
            <a:ext cx="2109184" cy="1631157"/>
          </a:xfrm>
          <a:prstGeom prst="rect">
            <a:avLst/>
          </a:prstGeom>
        </p:spPr>
      </p:pic>
    </p:spTree>
    <p:extLst>
      <p:ext uri="{BB962C8B-B14F-4D97-AF65-F5344CB8AC3E}">
        <p14:creationId xmlns:p14="http://schemas.microsoft.com/office/powerpoint/2010/main" val="374089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E5592-2BF4-4C0C-A8AA-E5E4896FB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CB2AE-90DA-D652-BA92-C87D5B5C2432}"/>
              </a:ext>
            </a:extLst>
          </p:cNvPr>
          <p:cNvSpPr>
            <a:spLocks noGrp="1"/>
          </p:cNvSpPr>
          <p:nvPr>
            <p:ph type="title"/>
          </p:nvPr>
        </p:nvSpPr>
        <p:spPr/>
        <p:txBody>
          <a:bodyPr/>
          <a:lstStyle/>
          <a:p>
            <a:r>
              <a:rPr lang="en-GB"/>
              <a:t>Baseband Amplifiers – TX Leakage Canceller: Architecture</a:t>
            </a:r>
          </a:p>
        </p:txBody>
      </p:sp>
      <p:pic>
        <p:nvPicPr>
          <p:cNvPr id="4" name="Picture 3">
            <a:extLst>
              <a:ext uri="{FF2B5EF4-FFF2-40B4-BE49-F238E27FC236}">
                <a16:creationId xmlns:a16="http://schemas.microsoft.com/office/drawing/2014/main" id="{41890F31-86BB-6FC5-9431-1C3738B32655}"/>
              </a:ext>
            </a:extLst>
          </p:cNvPr>
          <p:cNvPicPr>
            <a:picLocks noChangeAspect="1"/>
          </p:cNvPicPr>
          <p:nvPr/>
        </p:nvPicPr>
        <p:blipFill>
          <a:blip r:embed="rId3"/>
          <a:stretch>
            <a:fillRect/>
          </a:stretch>
        </p:blipFill>
        <p:spPr>
          <a:xfrm>
            <a:off x="914400" y="1796780"/>
            <a:ext cx="10363200" cy="3955320"/>
          </a:xfrm>
          <a:prstGeom prst="rect">
            <a:avLst/>
          </a:prstGeom>
        </p:spPr>
      </p:pic>
      <p:sp>
        <p:nvSpPr>
          <p:cNvPr id="3" name="Rectangle 2">
            <a:extLst>
              <a:ext uri="{FF2B5EF4-FFF2-40B4-BE49-F238E27FC236}">
                <a16:creationId xmlns:a16="http://schemas.microsoft.com/office/drawing/2014/main" id="{8C28651F-E288-E8D4-4CC9-16DEC70AEA75}"/>
              </a:ext>
            </a:extLst>
          </p:cNvPr>
          <p:cNvSpPr/>
          <p:nvPr/>
        </p:nvSpPr>
        <p:spPr>
          <a:xfrm>
            <a:off x="985520" y="2255520"/>
            <a:ext cx="3190240" cy="30378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392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858B3-A0F7-FBBC-6B88-41CD81932D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0A3BE-AFEE-84CE-3046-4EA780552D13}"/>
              </a:ext>
            </a:extLst>
          </p:cNvPr>
          <p:cNvSpPr>
            <a:spLocks noGrp="1"/>
          </p:cNvSpPr>
          <p:nvPr>
            <p:ph type="title"/>
          </p:nvPr>
        </p:nvSpPr>
        <p:spPr/>
        <p:txBody>
          <a:bodyPr/>
          <a:lstStyle/>
          <a:p>
            <a:r>
              <a:rPr lang="en-GB"/>
              <a:t>Baseband Amplifiers – TX Leakage Canceller: Architecture</a:t>
            </a:r>
          </a:p>
        </p:txBody>
      </p:sp>
      <p:pic>
        <p:nvPicPr>
          <p:cNvPr id="4" name="Picture 3">
            <a:extLst>
              <a:ext uri="{FF2B5EF4-FFF2-40B4-BE49-F238E27FC236}">
                <a16:creationId xmlns:a16="http://schemas.microsoft.com/office/drawing/2014/main" id="{B6E609E6-1D2A-D9FA-6BA8-222A4F7A3F4D}"/>
              </a:ext>
            </a:extLst>
          </p:cNvPr>
          <p:cNvPicPr>
            <a:picLocks noChangeAspect="1"/>
          </p:cNvPicPr>
          <p:nvPr/>
        </p:nvPicPr>
        <p:blipFill>
          <a:blip r:embed="rId3"/>
          <a:stretch>
            <a:fillRect/>
          </a:stretch>
        </p:blipFill>
        <p:spPr>
          <a:xfrm>
            <a:off x="914400" y="1796780"/>
            <a:ext cx="10363200" cy="3955320"/>
          </a:xfrm>
          <a:prstGeom prst="rect">
            <a:avLst/>
          </a:prstGeom>
        </p:spPr>
      </p:pic>
      <p:sp>
        <p:nvSpPr>
          <p:cNvPr id="3" name="Rectangle 2">
            <a:extLst>
              <a:ext uri="{FF2B5EF4-FFF2-40B4-BE49-F238E27FC236}">
                <a16:creationId xmlns:a16="http://schemas.microsoft.com/office/drawing/2014/main" id="{78A534A7-EAD8-1AF8-D89B-8CE1C45C8658}"/>
              </a:ext>
            </a:extLst>
          </p:cNvPr>
          <p:cNvSpPr/>
          <p:nvPr/>
        </p:nvSpPr>
        <p:spPr>
          <a:xfrm>
            <a:off x="4439920" y="2245360"/>
            <a:ext cx="2865120" cy="34340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28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046D9-3F43-E2A8-4A75-335467D9E7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66A9B-270E-F84C-5835-1B86418ED67B}"/>
              </a:ext>
            </a:extLst>
          </p:cNvPr>
          <p:cNvSpPr>
            <a:spLocks noGrp="1"/>
          </p:cNvSpPr>
          <p:nvPr>
            <p:ph type="title"/>
          </p:nvPr>
        </p:nvSpPr>
        <p:spPr/>
        <p:txBody>
          <a:bodyPr/>
          <a:lstStyle/>
          <a:p>
            <a:r>
              <a:rPr lang="en-GB"/>
              <a:t>Baseband Amplifiers – TX Leakage Canceller: Architecture</a:t>
            </a:r>
          </a:p>
        </p:txBody>
      </p:sp>
      <p:pic>
        <p:nvPicPr>
          <p:cNvPr id="4" name="Picture 3">
            <a:extLst>
              <a:ext uri="{FF2B5EF4-FFF2-40B4-BE49-F238E27FC236}">
                <a16:creationId xmlns:a16="http://schemas.microsoft.com/office/drawing/2014/main" id="{8ACB811B-D389-CC4B-9C37-09D700F6F1E6}"/>
              </a:ext>
            </a:extLst>
          </p:cNvPr>
          <p:cNvPicPr>
            <a:picLocks noChangeAspect="1"/>
          </p:cNvPicPr>
          <p:nvPr/>
        </p:nvPicPr>
        <p:blipFill>
          <a:blip r:embed="rId3"/>
          <a:stretch>
            <a:fillRect/>
          </a:stretch>
        </p:blipFill>
        <p:spPr>
          <a:xfrm>
            <a:off x="914400" y="1796780"/>
            <a:ext cx="10363200" cy="3955320"/>
          </a:xfrm>
          <a:prstGeom prst="rect">
            <a:avLst/>
          </a:prstGeom>
        </p:spPr>
      </p:pic>
      <p:sp>
        <p:nvSpPr>
          <p:cNvPr id="3" name="Rectangle 2">
            <a:extLst>
              <a:ext uri="{FF2B5EF4-FFF2-40B4-BE49-F238E27FC236}">
                <a16:creationId xmlns:a16="http://schemas.microsoft.com/office/drawing/2014/main" id="{530B75F0-BA95-2C1B-6870-C4F58734DD5C}"/>
              </a:ext>
            </a:extLst>
          </p:cNvPr>
          <p:cNvSpPr/>
          <p:nvPr/>
        </p:nvSpPr>
        <p:spPr>
          <a:xfrm>
            <a:off x="8544560" y="2255520"/>
            <a:ext cx="2631440" cy="30784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453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B18E9-2FA7-0777-54FD-7710A010C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5E353D-4554-D388-54BB-60F534CE1130}"/>
              </a:ext>
            </a:extLst>
          </p:cNvPr>
          <p:cNvSpPr>
            <a:spLocks noGrp="1"/>
          </p:cNvSpPr>
          <p:nvPr>
            <p:ph type="title"/>
          </p:nvPr>
        </p:nvSpPr>
        <p:spPr/>
        <p:txBody>
          <a:bodyPr/>
          <a:lstStyle/>
          <a:p>
            <a:r>
              <a:rPr lang="en-GB"/>
              <a:t>Baseband Amplifiers – TX Leakage Canceller: Architecture</a:t>
            </a:r>
          </a:p>
        </p:txBody>
      </p:sp>
      <p:pic>
        <p:nvPicPr>
          <p:cNvPr id="4" name="Picture 3">
            <a:extLst>
              <a:ext uri="{FF2B5EF4-FFF2-40B4-BE49-F238E27FC236}">
                <a16:creationId xmlns:a16="http://schemas.microsoft.com/office/drawing/2014/main" id="{BE65E42B-A151-32F5-44DC-2EC1F112D649}"/>
              </a:ext>
            </a:extLst>
          </p:cNvPr>
          <p:cNvPicPr>
            <a:picLocks noChangeAspect="1"/>
          </p:cNvPicPr>
          <p:nvPr/>
        </p:nvPicPr>
        <p:blipFill>
          <a:blip r:embed="rId3"/>
          <a:stretch>
            <a:fillRect/>
          </a:stretch>
        </p:blipFill>
        <p:spPr>
          <a:xfrm>
            <a:off x="914400" y="1796780"/>
            <a:ext cx="10363200" cy="3955320"/>
          </a:xfrm>
          <a:prstGeom prst="rect">
            <a:avLst/>
          </a:prstGeom>
        </p:spPr>
      </p:pic>
      <p:sp>
        <p:nvSpPr>
          <p:cNvPr id="3" name="Rectangle 2">
            <a:extLst>
              <a:ext uri="{FF2B5EF4-FFF2-40B4-BE49-F238E27FC236}">
                <a16:creationId xmlns:a16="http://schemas.microsoft.com/office/drawing/2014/main" id="{845A427A-7D39-EE41-9DA0-CCECF78B04CD}"/>
              </a:ext>
            </a:extLst>
          </p:cNvPr>
          <p:cNvSpPr/>
          <p:nvPr/>
        </p:nvSpPr>
        <p:spPr>
          <a:xfrm>
            <a:off x="7609840" y="2651760"/>
            <a:ext cx="1026160" cy="2113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921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4336E-A73A-A414-F31F-FD3091116F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435C27-4498-4ECC-FC4F-05E9E3167223}"/>
              </a:ext>
            </a:extLst>
          </p:cNvPr>
          <p:cNvSpPr>
            <a:spLocks noGrp="1"/>
          </p:cNvSpPr>
          <p:nvPr>
            <p:ph type="title"/>
          </p:nvPr>
        </p:nvSpPr>
        <p:spPr/>
        <p:txBody>
          <a:bodyPr/>
          <a:lstStyle/>
          <a:p>
            <a:r>
              <a:rPr lang="en-GB"/>
              <a:t>Baseband Amplifiers – TX Leakage Canceller: Architecture</a:t>
            </a:r>
          </a:p>
        </p:txBody>
      </p:sp>
      <p:pic>
        <p:nvPicPr>
          <p:cNvPr id="4" name="Picture 3">
            <a:extLst>
              <a:ext uri="{FF2B5EF4-FFF2-40B4-BE49-F238E27FC236}">
                <a16:creationId xmlns:a16="http://schemas.microsoft.com/office/drawing/2014/main" id="{93FD179B-C338-3429-5545-0377A51C674C}"/>
              </a:ext>
            </a:extLst>
          </p:cNvPr>
          <p:cNvPicPr>
            <a:picLocks noChangeAspect="1"/>
          </p:cNvPicPr>
          <p:nvPr/>
        </p:nvPicPr>
        <p:blipFill>
          <a:blip r:embed="rId3"/>
          <a:stretch>
            <a:fillRect/>
          </a:stretch>
        </p:blipFill>
        <p:spPr>
          <a:xfrm>
            <a:off x="914400" y="1796780"/>
            <a:ext cx="10363200" cy="3955320"/>
          </a:xfrm>
          <a:prstGeom prst="rect">
            <a:avLst/>
          </a:prstGeom>
        </p:spPr>
      </p:pic>
      <p:cxnSp>
        <p:nvCxnSpPr>
          <p:cNvPr id="5" name="Connector: Elbow 4">
            <a:extLst>
              <a:ext uri="{FF2B5EF4-FFF2-40B4-BE49-F238E27FC236}">
                <a16:creationId xmlns:a16="http://schemas.microsoft.com/office/drawing/2014/main" id="{3745AB03-6ABF-7988-5A44-9DA58E23DED4}"/>
              </a:ext>
            </a:extLst>
          </p:cNvPr>
          <p:cNvCxnSpPr>
            <a:cxnSpLocks/>
          </p:cNvCxnSpPr>
          <p:nvPr/>
        </p:nvCxnSpPr>
        <p:spPr>
          <a:xfrm flipV="1">
            <a:off x="2956560" y="4419600"/>
            <a:ext cx="1717040" cy="193040"/>
          </a:xfrm>
          <a:prstGeom prst="bentConnector3">
            <a:avLst>
              <a:gd name="adj1" fmla="val 22781"/>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106985E6-A7C2-C525-DCD0-BDE11F516623}"/>
              </a:ext>
            </a:extLst>
          </p:cNvPr>
          <p:cNvCxnSpPr>
            <a:cxnSpLocks/>
          </p:cNvCxnSpPr>
          <p:nvPr/>
        </p:nvCxnSpPr>
        <p:spPr>
          <a:xfrm flipV="1">
            <a:off x="4673600" y="3572256"/>
            <a:ext cx="5019040" cy="847344"/>
          </a:xfrm>
          <a:prstGeom prst="bentConnector3">
            <a:avLst>
              <a:gd name="adj1" fmla="val 4211"/>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71DCC8E5-2B73-3AB9-9B0E-30C5DCDDAEC7}"/>
              </a:ext>
            </a:extLst>
          </p:cNvPr>
          <p:cNvCxnSpPr>
            <a:cxnSpLocks/>
          </p:cNvCxnSpPr>
          <p:nvPr/>
        </p:nvCxnSpPr>
        <p:spPr>
          <a:xfrm rot="5400000" flipH="1" flipV="1">
            <a:off x="9653016" y="2996184"/>
            <a:ext cx="615696" cy="536448"/>
          </a:xfrm>
          <a:prstGeom prst="bentConnector3">
            <a:avLst>
              <a:gd name="adj1" fmla="val 103465"/>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871A8A1C-ADD7-7FC6-38F3-C27DD98BFF3B}"/>
              </a:ext>
            </a:extLst>
          </p:cNvPr>
          <p:cNvCxnSpPr>
            <a:cxnSpLocks/>
          </p:cNvCxnSpPr>
          <p:nvPr/>
        </p:nvCxnSpPr>
        <p:spPr>
          <a:xfrm rot="16200000" flipH="1">
            <a:off x="9647976" y="2990636"/>
            <a:ext cx="828468" cy="739140"/>
          </a:xfrm>
          <a:prstGeom prst="bentConnector3">
            <a:avLst>
              <a:gd name="adj1" fmla="val -1507"/>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75340E87-729C-739E-0EA6-5ED2F79376D2}"/>
              </a:ext>
            </a:extLst>
          </p:cNvPr>
          <p:cNvCxnSpPr>
            <a:cxnSpLocks/>
          </p:cNvCxnSpPr>
          <p:nvPr/>
        </p:nvCxnSpPr>
        <p:spPr>
          <a:xfrm>
            <a:off x="10229088" y="3731768"/>
            <a:ext cx="202692" cy="12700"/>
          </a:xfrm>
          <a:prstGeom prst="bentConnector3">
            <a:avLst>
              <a:gd name="adj1" fmla="val 50000"/>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37" name="Arrow: Right 36">
            <a:hlinkClick r:id="rId4" action="ppaction://hlinksldjump"/>
            <a:extLst>
              <a:ext uri="{FF2B5EF4-FFF2-40B4-BE49-F238E27FC236}">
                <a16:creationId xmlns:a16="http://schemas.microsoft.com/office/drawing/2014/main" id="{65223969-B20C-2170-31D3-8CBC002C5F87}"/>
              </a:ext>
            </a:extLst>
          </p:cNvPr>
          <p:cNvSpPr/>
          <p:nvPr/>
        </p:nvSpPr>
        <p:spPr>
          <a:xfrm>
            <a:off x="10855960" y="5752100"/>
            <a:ext cx="843280" cy="486140"/>
          </a:xfrm>
          <a:prstGeom prst="rightArrow">
            <a:avLst/>
          </a:prstGeom>
          <a:solidFill>
            <a:srgbClr val="1DAB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Tree>
    <p:extLst>
      <p:ext uri="{BB962C8B-B14F-4D97-AF65-F5344CB8AC3E}">
        <p14:creationId xmlns:p14="http://schemas.microsoft.com/office/powerpoint/2010/main" val="323608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8D02A-9BC6-4ECA-D3FB-82D88F97DF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29029-18A0-8548-6D5A-B817A9F392EB}"/>
              </a:ext>
            </a:extLst>
          </p:cNvPr>
          <p:cNvSpPr>
            <a:spLocks noGrp="1"/>
          </p:cNvSpPr>
          <p:nvPr>
            <p:ph type="title"/>
          </p:nvPr>
        </p:nvSpPr>
        <p:spPr/>
        <p:txBody>
          <a:bodyPr/>
          <a:lstStyle/>
          <a:p>
            <a:r>
              <a:rPr lang="en-GB"/>
              <a:t>Baseband Amplifiers – TX Leakage Canceller: Architecture</a:t>
            </a:r>
          </a:p>
        </p:txBody>
      </p:sp>
      <p:pic>
        <p:nvPicPr>
          <p:cNvPr id="4" name="Picture 3">
            <a:extLst>
              <a:ext uri="{FF2B5EF4-FFF2-40B4-BE49-F238E27FC236}">
                <a16:creationId xmlns:a16="http://schemas.microsoft.com/office/drawing/2014/main" id="{0CE29C94-927C-5E35-8229-8FB30D06D0F2}"/>
              </a:ext>
            </a:extLst>
          </p:cNvPr>
          <p:cNvPicPr>
            <a:picLocks noChangeAspect="1"/>
          </p:cNvPicPr>
          <p:nvPr/>
        </p:nvPicPr>
        <p:blipFill>
          <a:blip r:embed="rId3"/>
          <a:stretch>
            <a:fillRect/>
          </a:stretch>
        </p:blipFill>
        <p:spPr>
          <a:xfrm>
            <a:off x="914400" y="1796780"/>
            <a:ext cx="10363200" cy="3955320"/>
          </a:xfrm>
          <a:prstGeom prst="rect">
            <a:avLst/>
          </a:prstGeom>
        </p:spPr>
      </p:pic>
      <p:cxnSp>
        <p:nvCxnSpPr>
          <p:cNvPr id="3" name="Connector: Elbow 2">
            <a:extLst>
              <a:ext uri="{FF2B5EF4-FFF2-40B4-BE49-F238E27FC236}">
                <a16:creationId xmlns:a16="http://schemas.microsoft.com/office/drawing/2014/main" id="{731A59A9-43CB-BF14-4A2E-A82CC546D809}"/>
              </a:ext>
            </a:extLst>
          </p:cNvPr>
          <p:cNvCxnSpPr>
            <a:cxnSpLocks/>
          </p:cNvCxnSpPr>
          <p:nvPr/>
        </p:nvCxnSpPr>
        <p:spPr>
          <a:xfrm rot="16200000" flipV="1">
            <a:off x="1752611" y="4191001"/>
            <a:ext cx="495300" cy="419100"/>
          </a:xfrm>
          <a:prstGeom prst="bentConnector3">
            <a:avLst>
              <a:gd name="adj1" fmla="val 6923"/>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E5501940-1E00-D696-BFB0-2157D064B046}"/>
              </a:ext>
            </a:extLst>
          </p:cNvPr>
          <p:cNvCxnSpPr>
            <a:cxnSpLocks/>
          </p:cNvCxnSpPr>
          <p:nvPr/>
        </p:nvCxnSpPr>
        <p:spPr>
          <a:xfrm rot="10800000" flipV="1">
            <a:off x="1790712" y="3312160"/>
            <a:ext cx="5585449" cy="840740"/>
          </a:xfrm>
          <a:prstGeom prst="bentConnector3">
            <a:avLst>
              <a:gd name="adj1" fmla="val 15984"/>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31AC264C-0FB9-ADC5-7BD7-7E6ED488F8A6}"/>
              </a:ext>
            </a:extLst>
          </p:cNvPr>
          <p:cNvCxnSpPr>
            <a:cxnSpLocks/>
          </p:cNvCxnSpPr>
          <p:nvPr/>
        </p:nvCxnSpPr>
        <p:spPr>
          <a:xfrm rot="10800000" flipV="1">
            <a:off x="7239016" y="2912124"/>
            <a:ext cx="1640831" cy="400036"/>
          </a:xfrm>
          <a:prstGeom prst="bentConnector3">
            <a:avLst>
              <a:gd name="adj1" fmla="val 89010"/>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C93A529-EDF0-7725-233F-4D3E9384879F}"/>
              </a:ext>
            </a:extLst>
          </p:cNvPr>
          <p:cNvCxnSpPr>
            <a:cxnSpLocks/>
          </p:cNvCxnSpPr>
          <p:nvPr/>
        </p:nvCxnSpPr>
        <p:spPr>
          <a:xfrm rot="16200000" flipH="1">
            <a:off x="8512190" y="3254389"/>
            <a:ext cx="862318" cy="177788"/>
          </a:xfrm>
          <a:prstGeom prst="bentConnector3">
            <a:avLst>
              <a:gd name="adj1" fmla="val 97129"/>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Arrow: Right 26">
            <a:hlinkClick r:id="rId4" action="ppaction://hlinksldjump"/>
            <a:extLst>
              <a:ext uri="{FF2B5EF4-FFF2-40B4-BE49-F238E27FC236}">
                <a16:creationId xmlns:a16="http://schemas.microsoft.com/office/drawing/2014/main" id="{91BB7125-2145-8626-D9E0-AB73A9684A55}"/>
              </a:ext>
            </a:extLst>
          </p:cNvPr>
          <p:cNvSpPr/>
          <p:nvPr/>
        </p:nvSpPr>
        <p:spPr>
          <a:xfrm flipH="1">
            <a:off x="492760" y="5752100"/>
            <a:ext cx="843280" cy="486140"/>
          </a:xfrm>
          <a:prstGeom prst="rightArrow">
            <a:avLst/>
          </a:prstGeom>
          <a:solidFill>
            <a:srgbClr val="1DAB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Tree>
    <p:extLst>
      <p:ext uri="{BB962C8B-B14F-4D97-AF65-F5344CB8AC3E}">
        <p14:creationId xmlns:p14="http://schemas.microsoft.com/office/powerpoint/2010/main" val="403261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F8B44-3EC9-486A-7888-11167EC9A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E479B3-5D22-7182-EFEA-C69FCF320E35}"/>
              </a:ext>
            </a:extLst>
          </p:cNvPr>
          <p:cNvSpPr>
            <a:spLocks noGrp="1"/>
          </p:cNvSpPr>
          <p:nvPr>
            <p:ph type="title"/>
          </p:nvPr>
        </p:nvSpPr>
        <p:spPr/>
        <p:txBody>
          <a:bodyPr/>
          <a:lstStyle/>
          <a:p>
            <a:r>
              <a:rPr lang="en-GB"/>
              <a:t>Baseband Amplifiers – TX Leakage Canceller: Architecture</a:t>
            </a:r>
          </a:p>
        </p:txBody>
      </p:sp>
      <p:pic>
        <p:nvPicPr>
          <p:cNvPr id="4" name="Picture 3">
            <a:extLst>
              <a:ext uri="{FF2B5EF4-FFF2-40B4-BE49-F238E27FC236}">
                <a16:creationId xmlns:a16="http://schemas.microsoft.com/office/drawing/2014/main" id="{75E750AA-3229-E888-D682-C376D6824FC8}"/>
              </a:ext>
            </a:extLst>
          </p:cNvPr>
          <p:cNvPicPr>
            <a:picLocks noChangeAspect="1"/>
          </p:cNvPicPr>
          <p:nvPr/>
        </p:nvPicPr>
        <p:blipFill>
          <a:blip r:embed="rId3"/>
          <a:stretch>
            <a:fillRect/>
          </a:stretch>
        </p:blipFill>
        <p:spPr>
          <a:xfrm>
            <a:off x="914400" y="1796780"/>
            <a:ext cx="10363200" cy="3955320"/>
          </a:xfrm>
          <a:prstGeom prst="rect">
            <a:avLst/>
          </a:prstGeom>
        </p:spPr>
      </p:pic>
      <p:cxnSp>
        <p:nvCxnSpPr>
          <p:cNvPr id="3" name="Connector: Elbow 2">
            <a:extLst>
              <a:ext uri="{FF2B5EF4-FFF2-40B4-BE49-F238E27FC236}">
                <a16:creationId xmlns:a16="http://schemas.microsoft.com/office/drawing/2014/main" id="{58A35E55-F28E-BAD1-2818-FF58C0D7E03C}"/>
              </a:ext>
            </a:extLst>
          </p:cNvPr>
          <p:cNvCxnSpPr>
            <a:cxnSpLocks/>
          </p:cNvCxnSpPr>
          <p:nvPr/>
        </p:nvCxnSpPr>
        <p:spPr>
          <a:xfrm flipV="1">
            <a:off x="2956560" y="4414520"/>
            <a:ext cx="1595120" cy="198120"/>
          </a:xfrm>
          <a:prstGeom prst="bentConnector3">
            <a:avLst>
              <a:gd name="adj1" fmla="val 24204"/>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a16="http://schemas.microsoft.com/office/drawing/2014/main" id="{ED5FA3F5-46A1-996A-76D3-63953F66D3BF}"/>
              </a:ext>
            </a:extLst>
          </p:cNvPr>
          <p:cNvCxnSpPr>
            <a:cxnSpLocks/>
          </p:cNvCxnSpPr>
          <p:nvPr/>
        </p:nvCxnSpPr>
        <p:spPr>
          <a:xfrm>
            <a:off x="4551680" y="4414520"/>
            <a:ext cx="4043680" cy="198120"/>
          </a:xfrm>
          <a:prstGeom prst="bentConnector3">
            <a:avLst>
              <a:gd name="adj1" fmla="val 63"/>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C909F21D-6D63-44D5-DCF5-BBD962727E77}"/>
              </a:ext>
            </a:extLst>
          </p:cNvPr>
          <p:cNvCxnSpPr>
            <a:cxnSpLocks/>
          </p:cNvCxnSpPr>
          <p:nvPr/>
        </p:nvCxnSpPr>
        <p:spPr>
          <a:xfrm flipV="1">
            <a:off x="8164830" y="3754120"/>
            <a:ext cx="877570" cy="858520"/>
          </a:xfrm>
          <a:prstGeom prst="bentConnector3">
            <a:avLst>
              <a:gd name="adj1" fmla="val 78944"/>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Arrow: Right 22">
            <a:hlinkClick r:id="rId4" action="ppaction://hlinksldjump"/>
            <a:extLst>
              <a:ext uri="{FF2B5EF4-FFF2-40B4-BE49-F238E27FC236}">
                <a16:creationId xmlns:a16="http://schemas.microsoft.com/office/drawing/2014/main" id="{FB9B56DF-5959-B97B-5B51-9D5CC1CDDE8D}"/>
              </a:ext>
            </a:extLst>
          </p:cNvPr>
          <p:cNvSpPr/>
          <p:nvPr/>
        </p:nvSpPr>
        <p:spPr>
          <a:xfrm>
            <a:off x="10855960" y="5752100"/>
            <a:ext cx="843280" cy="486140"/>
          </a:xfrm>
          <a:prstGeom prst="rightArrow">
            <a:avLst/>
          </a:prstGeom>
          <a:solidFill>
            <a:srgbClr val="1DAB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Tree>
    <p:extLst>
      <p:ext uri="{BB962C8B-B14F-4D97-AF65-F5344CB8AC3E}">
        <p14:creationId xmlns:p14="http://schemas.microsoft.com/office/powerpoint/2010/main" val="649425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F65FD-F3A8-A5ED-CB2B-58FAC6F69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A1C0E-44DE-1BA9-660E-4AB71842F6BD}"/>
              </a:ext>
            </a:extLst>
          </p:cNvPr>
          <p:cNvSpPr>
            <a:spLocks noGrp="1"/>
          </p:cNvSpPr>
          <p:nvPr>
            <p:ph type="title"/>
          </p:nvPr>
        </p:nvSpPr>
        <p:spPr/>
        <p:txBody>
          <a:bodyPr/>
          <a:lstStyle/>
          <a:p>
            <a:r>
              <a:rPr lang="en-GB"/>
              <a:t>Baseband Amplifiers – TX Leakage Canceller: Architecture</a:t>
            </a:r>
          </a:p>
        </p:txBody>
      </p:sp>
      <p:pic>
        <p:nvPicPr>
          <p:cNvPr id="4" name="Picture 3">
            <a:extLst>
              <a:ext uri="{FF2B5EF4-FFF2-40B4-BE49-F238E27FC236}">
                <a16:creationId xmlns:a16="http://schemas.microsoft.com/office/drawing/2014/main" id="{64621BCB-4BF2-51B7-B7B5-50336FE4395E}"/>
              </a:ext>
            </a:extLst>
          </p:cNvPr>
          <p:cNvPicPr>
            <a:picLocks noChangeAspect="1"/>
          </p:cNvPicPr>
          <p:nvPr/>
        </p:nvPicPr>
        <p:blipFill>
          <a:blip r:embed="rId3"/>
          <a:stretch>
            <a:fillRect/>
          </a:stretch>
        </p:blipFill>
        <p:spPr>
          <a:xfrm>
            <a:off x="914400" y="1796780"/>
            <a:ext cx="10363200" cy="3955320"/>
          </a:xfrm>
          <a:prstGeom prst="rect">
            <a:avLst/>
          </a:prstGeom>
        </p:spPr>
      </p:pic>
      <p:cxnSp>
        <p:nvCxnSpPr>
          <p:cNvPr id="5" name="Connector: Elbow 4">
            <a:extLst>
              <a:ext uri="{FF2B5EF4-FFF2-40B4-BE49-F238E27FC236}">
                <a16:creationId xmlns:a16="http://schemas.microsoft.com/office/drawing/2014/main" id="{A8812883-0B80-5408-170A-7C1C3CCAB3AA}"/>
              </a:ext>
            </a:extLst>
          </p:cNvPr>
          <p:cNvCxnSpPr>
            <a:cxnSpLocks/>
          </p:cNvCxnSpPr>
          <p:nvPr/>
        </p:nvCxnSpPr>
        <p:spPr>
          <a:xfrm rot="16200000" flipV="1">
            <a:off x="1752600" y="4191000"/>
            <a:ext cx="495300" cy="419100"/>
          </a:xfrm>
          <a:prstGeom prst="bentConnector3">
            <a:avLst>
              <a:gd name="adj1" fmla="val 6923"/>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Connector: Elbow 8">
            <a:extLst>
              <a:ext uri="{FF2B5EF4-FFF2-40B4-BE49-F238E27FC236}">
                <a16:creationId xmlns:a16="http://schemas.microsoft.com/office/drawing/2014/main" id="{E89BA91A-A488-7B0F-BACB-E06FB6CBCB04}"/>
              </a:ext>
            </a:extLst>
          </p:cNvPr>
          <p:cNvCxnSpPr>
            <a:cxnSpLocks/>
          </p:cNvCxnSpPr>
          <p:nvPr/>
        </p:nvCxnSpPr>
        <p:spPr>
          <a:xfrm rot="10800000" flipV="1">
            <a:off x="1790712" y="3908082"/>
            <a:ext cx="7932409" cy="244817"/>
          </a:xfrm>
          <a:prstGeom prst="bentConnector3">
            <a:avLst>
              <a:gd name="adj1" fmla="val 45312"/>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39E4DA09-A9A8-F85E-1496-92441CC3C035}"/>
              </a:ext>
            </a:extLst>
          </p:cNvPr>
          <p:cNvCxnSpPr>
            <a:cxnSpLocks/>
          </p:cNvCxnSpPr>
          <p:nvPr/>
        </p:nvCxnSpPr>
        <p:spPr>
          <a:xfrm rot="16200000" flipV="1">
            <a:off x="9692147" y="3939058"/>
            <a:ext cx="740118" cy="678165"/>
          </a:xfrm>
          <a:prstGeom prst="bentConnector3">
            <a:avLst>
              <a:gd name="adj1" fmla="val -449"/>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A0803831-812C-B73D-2EB0-3C294ADF6398}"/>
              </a:ext>
            </a:extLst>
          </p:cNvPr>
          <p:cNvCxnSpPr>
            <a:cxnSpLocks/>
          </p:cNvCxnSpPr>
          <p:nvPr/>
        </p:nvCxnSpPr>
        <p:spPr>
          <a:xfrm rot="16200000" flipV="1">
            <a:off x="9884143" y="4123448"/>
            <a:ext cx="873761" cy="175745"/>
          </a:xfrm>
          <a:prstGeom prst="bentConnector3">
            <a:avLst>
              <a:gd name="adj1" fmla="val 103198"/>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49" name="Arrow: Right 48">
            <a:hlinkClick r:id="rId4" action="ppaction://hlinksldjump"/>
            <a:extLst>
              <a:ext uri="{FF2B5EF4-FFF2-40B4-BE49-F238E27FC236}">
                <a16:creationId xmlns:a16="http://schemas.microsoft.com/office/drawing/2014/main" id="{4F13B8D4-0CBC-196A-D367-2800A7020FAC}"/>
              </a:ext>
            </a:extLst>
          </p:cNvPr>
          <p:cNvSpPr/>
          <p:nvPr/>
        </p:nvSpPr>
        <p:spPr>
          <a:xfrm flipH="1">
            <a:off x="492760" y="5752100"/>
            <a:ext cx="843280" cy="486140"/>
          </a:xfrm>
          <a:prstGeom prst="rightArrow">
            <a:avLst/>
          </a:prstGeom>
          <a:solidFill>
            <a:srgbClr val="1DAB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Tree>
    <p:extLst>
      <p:ext uri="{BB962C8B-B14F-4D97-AF65-F5344CB8AC3E}">
        <p14:creationId xmlns:p14="http://schemas.microsoft.com/office/powerpoint/2010/main" val="2654913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C35AD-3FD7-D501-E980-46CF2AB425C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E4899FD6-BAB6-2F4F-2774-2B2A37B25461}"/>
              </a:ext>
            </a:extLst>
          </p:cNvPr>
          <p:cNvPicPr>
            <a:picLocks noChangeAspect="1"/>
          </p:cNvPicPr>
          <p:nvPr/>
        </p:nvPicPr>
        <p:blipFill>
          <a:blip r:embed="rId3"/>
          <a:stretch>
            <a:fillRect/>
          </a:stretch>
        </p:blipFill>
        <p:spPr>
          <a:xfrm>
            <a:off x="838200" y="1361440"/>
            <a:ext cx="10600116" cy="4811205"/>
          </a:xfrm>
          <a:prstGeom prst="rect">
            <a:avLst/>
          </a:prstGeom>
        </p:spPr>
      </p:pic>
      <p:sp>
        <p:nvSpPr>
          <p:cNvPr id="2" name="Title 1">
            <a:extLst>
              <a:ext uri="{FF2B5EF4-FFF2-40B4-BE49-F238E27FC236}">
                <a16:creationId xmlns:a16="http://schemas.microsoft.com/office/drawing/2014/main" id="{3B0179E4-BEC9-4BA9-847D-171C6A52B5C5}"/>
              </a:ext>
            </a:extLst>
          </p:cNvPr>
          <p:cNvSpPr>
            <a:spLocks noGrp="1"/>
          </p:cNvSpPr>
          <p:nvPr>
            <p:ph type="title"/>
          </p:nvPr>
        </p:nvSpPr>
        <p:spPr/>
        <p:txBody>
          <a:bodyPr/>
          <a:lstStyle/>
          <a:p>
            <a:r>
              <a:rPr lang="en-GB"/>
              <a:t>Gm Cell: Simulations - Nominal</a:t>
            </a:r>
          </a:p>
        </p:txBody>
      </p:sp>
    </p:spTree>
    <p:extLst>
      <p:ext uri="{BB962C8B-B14F-4D97-AF65-F5344CB8AC3E}">
        <p14:creationId xmlns:p14="http://schemas.microsoft.com/office/powerpoint/2010/main" val="1025624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97E6E-4F24-0D5E-873F-A091BAD7BA9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666938F-E002-8961-E48E-10123DA5A14A}"/>
              </a:ext>
            </a:extLst>
          </p:cNvPr>
          <p:cNvPicPr>
            <a:picLocks noChangeAspect="1"/>
          </p:cNvPicPr>
          <p:nvPr/>
        </p:nvPicPr>
        <p:blipFill>
          <a:blip r:embed="rId3"/>
          <a:stretch>
            <a:fillRect/>
          </a:stretch>
        </p:blipFill>
        <p:spPr>
          <a:xfrm>
            <a:off x="808095" y="1361441"/>
            <a:ext cx="10575808" cy="4805682"/>
          </a:xfrm>
          <a:prstGeom prst="rect">
            <a:avLst/>
          </a:prstGeom>
        </p:spPr>
      </p:pic>
      <p:sp>
        <p:nvSpPr>
          <p:cNvPr id="2" name="Title 1">
            <a:extLst>
              <a:ext uri="{FF2B5EF4-FFF2-40B4-BE49-F238E27FC236}">
                <a16:creationId xmlns:a16="http://schemas.microsoft.com/office/drawing/2014/main" id="{37F5DFFF-F0B7-B41A-EE35-803AB5379DE7}"/>
              </a:ext>
            </a:extLst>
          </p:cNvPr>
          <p:cNvSpPr>
            <a:spLocks noGrp="1"/>
          </p:cNvSpPr>
          <p:nvPr>
            <p:ph type="title"/>
          </p:nvPr>
        </p:nvSpPr>
        <p:spPr/>
        <p:txBody>
          <a:bodyPr/>
          <a:lstStyle/>
          <a:p>
            <a:r>
              <a:rPr lang="en-GB"/>
              <a:t>Gm Cell: Simulations @ 27</a:t>
            </a:r>
            <a:r>
              <a:rPr lang="en-US"/>
              <a:t>°</a:t>
            </a:r>
            <a:r>
              <a:rPr lang="en-GB"/>
              <a:t>C</a:t>
            </a:r>
          </a:p>
        </p:txBody>
      </p:sp>
    </p:spTree>
    <p:extLst>
      <p:ext uri="{BB962C8B-B14F-4D97-AF65-F5344CB8AC3E}">
        <p14:creationId xmlns:p14="http://schemas.microsoft.com/office/powerpoint/2010/main" val="3260731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A30C-4338-4A5F-D870-4CB303BD1C26}"/>
              </a:ext>
            </a:extLst>
          </p:cNvPr>
          <p:cNvSpPr>
            <a:spLocks noGrp="1"/>
          </p:cNvSpPr>
          <p:nvPr>
            <p:ph type="title"/>
          </p:nvPr>
        </p:nvSpPr>
        <p:spPr>
          <a:xfrm>
            <a:off x="105507" y="123964"/>
            <a:ext cx="11980985" cy="1325563"/>
          </a:xfrm>
        </p:spPr>
        <p:txBody>
          <a:bodyPr/>
          <a:lstStyle/>
          <a:p>
            <a:r>
              <a:rPr lang="en-US"/>
              <a:t>Systems Specification Formulation: Sweep Bandwidth Calculation</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FEDCEB-D111-4FBF-EF5C-534CA8A77F1C}"/>
                  </a:ext>
                </a:extLst>
              </p:cNvPr>
              <p:cNvSpPr>
                <a:spLocks noGrp="1"/>
              </p:cNvSpPr>
              <p:nvPr>
                <p:ph idx="1"/>
              </p:nvPr>
            </p:nvSpPr>
            <p:spPr>
              <a:xfrm>
                <a:off x="442127" y="1449527"/>
                <a:ext cx="6069205" cy="4760354"/>
              </a:xfrm>
            </p:spPr>
            <p:txBody>
              <a:bodyPr>
                <a:normAutofit/>
              </a:bodyPr>
              <a:lstStyle/>
              <a:p>
                <a:pPr algn="just"/>
                <a:r>
                  <a:rPr lang="en-GB" sz="2400"/>
                  <a:t>Sweep Bandwidth is determined by minimum resolution.</a:t>
                </a:r>
              </a:p>
              <a:p>
                <a:pPr marL="0" indent="0" algn="just">
                  <a:buNone/>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𝑑</m:t>
                      </m:r>
                      <m:r>
                        <a:rPr lang="en-GB" sz="2400" b="0" i="1" smtClean="0">
                          <a:latin typeface="Cambria Math" panose="02040503050406030204" pitchFamily="18" charset="0"/>
                          <a:ea typeface="Cambria Math" panose="02040503050406030204" pitchFamily="18" charset="0"/>
                        </a:rPr>
                        <m:t>=</m:t>
                      </m: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𝑐</m:t>
                          </m:r>
                        </m:num>
                        <m:den>
                          <m:r>
                            <a:rPr lang="en-GB" sz="2400" b="0" i="1" smtClean="0">
                              <a:latin typeface="Cambria Math" panose="02040503050406030204" pitchFamily="18" charset="0"/>
                              <a:ea typeface="Cambria Math" panose="02040503050406030204" pitchFamily="18" charset="0"/>
                            </a:rPr>
                            <m:t>2</m:t>
                          </m:r>
                          <m:r>
                            <a:rPr lang="en-GB" sz="2400" b="0" i="1" smtClean="0">
                              <a:latin typeface="Cambria Math" panose="02040503050406030204" pitchFamily="18" charset="0"/>
                              <a:ea typeface="Cambria Math" panose="02040503050406030204" pitchFamily="18" charset="0"/>
                            </a:rPr>
                            <m:t>𝐵</m:t>
                          </m:r>
                        </m:den>
                      </m:f>
                    </m:oMath>
                  </m:oMathPara>
                </a14:m>
                <a:endParaRPr lang="en-GB" sz="2400" b="0">
                  <a:ea typeface="Cambria Math" panose="02040503050406030204" pitchFamily="18" charset="0"/>
                </a:endParaRPr>
              </a:p>
              <a:p>
                <a:pPr algn="just"/>
                <a:r>
                  <a:rPr lang="en-GB" sz="2400"/>
                  <a:t>For short range resolution of </a:t>
                </a:r>
                <a14:m>
                  <m:oMath xmlns:m="http://schemas.openxmlformats.org/officeDocument/2006/math">
                    <m:r>
                      <a:rPr lang="en-GB" sz="2400" b="0" i="1" smtClean="0">
                        <a:latin typeface="Cambria Math" panose="02040503050406030204" pitchFamily="18" charset="0"/>
                      </a:rPr>
                      <m:t>4</m:t>
                    </m:r>
                    <m:r>
                      <a:rPr lang="en-GB" sz="2400" b="0" i="1" smtClean="0">
                        <a:latin typeface="Cambria Math" panose="02040503050406030204" pitchFamily="18" charset="0"/>
                      </a:rPr>
                      <m:t>𝑐𝑚</m:t>
                    </m:r>
                  </m:oMath>
                </a14:m>
                <a:r>
                  <a:rPr lang="en-GB" sz="2400"/>
                  <a:t>, it requires </a:t>
                </a:r>
                <a14:m>
                  <m:oMath xmlns:m="http://schemas.openxmlformats.org/officeDocument/2006/math">
                    <m:r>
                      <a:rPr lang="en-GB" sz="2400" b="0" i="1" smtClean="0">
                        <a:latin typeface="Cambria Math" panose="02040503050406030204" pitchFamily="18" charset="0"/>
                      </a:rPr>
                      <m:t>𝐵</m:t>
                    </m:r>
                    <m:r>
                      <a:rPr lang="en-GB" sz="2400" b="0" i="1" smtClean="0">
                        <a:latin typeface="Cambria Math" panose="02040503050406030204" pitchFamily="18" charset="0"/>
                      </a:rPr>
                      <m:t>=</m:t>
                    </m:r>
                    <m:r>
                      <a:rPr lang="en-GB" sz="2400" b="0" i="1" smtClean="0">
                        <a:latin typeface="Cambria Math" panose="02040503050406030204" pitchFamily="18" charset="0"/>
                      </a:rPr>
                      <m:t>4</m:t>
                    </m:r>
                    <m:r>
                      <a:rPr lang="en-GB" sz="2400" b="0" i="1" smtClean="0">
                        <a:latin typeface="Cambria Math" panose="02040503050406030204" pitchFamily="18" charset="0"/>
                      </a:rPr>
                      <m:t>𝐺𝐻𝑧</m:t>
                    </m:r>
                  </m:oMath>
                </a14:m>
                <a:r>
                  <a:rPr lang="en-GB" sz="2400"/>
                  <a:t>. It utilizes </a:t>
                </a:r>
                <a14:m>
                  <m:oMath xmlns:m="http://schemas.openxmlformats.org/officeDocument/2006/math">
                    <m:r>
                      <a:rPr lang="en-GB" sz="2400" i="1" dirty="0" smtClean="0">
                        <a:latin typeface="Cambria Math" panose="02040503050406030204" pitchFamily="18" charset="0"/>
                      </a:rPr>
                      <m:t>77</m:t>
                    </m:r>
                    <m:r>
                      <a:rPr lang="en-GB" sz="2400" i="1" dirty="0" smtClean="0">
                        <a:latin typeface="Cambria Math" panose="02040503050406030204" pitchFamily="18" charset="0"/>
                      </a:rPr>
                      <m:t>𝐺</m:t>
                    </m:r>
                    <m:r>
                      <a:rPr lang="en-GB" sz="2400" i="1" dirty="0" smtClean="0">
                        <a:latin typeface="Cambria Math" panose="02040503050406030204" pitchFamily="18" charset="0"/>
                      </a:rPr>
                      <m:t>−</m:t>
                    </m:r>
                    <m:r>
                      <a:rPr lang="en-GB" sz="2400" i="1" dirty="0" smtClean="0">
                        <a:latin typeface="Cambria Math" panose="02040503050406030204" pitchFamily="18" charset="0"/>
                      </a:rPr>
                      <m:t>81</m:t>
                    </m:r>
                    <m:r>
                      <a:rPr lang="en-GB" sz="2400" i="1" dirty="0" smtClean="0">
                        <a:latin typeface="Cambria Math" panose="02040503050406030204" pitchFamily="18" charset="0"/>
                      </a:rPr>
                      <m:t>𝐺</m:t>
                    </m:r>
                  </m:oMath>
                </a14:m>
                <a:r>
                  <a:rPr lang="en-GB" sz="2400"/>
                  <a:t>.</a:t>
                </a:r>
              </a:p>
              <a:p>
                <a:pPr algn="just"/>
                <a:r>
                  <a:rPr lang="en-GB" sz="2400"/>
                  <a:t>For long range resolution of </a:t>
                </a:r>
                <a14:m>
                  <m:oMath xmlns:m="http://schemas.openxmlformats.org/officeDocument/2006/math">
                    <m:r>
                      <a:rPr lang="en-GB" sz="2400" b="0" i="1" smtClean="0">
                        <a:latin typeface="Cambria Math" panose="02040503050406030204" pitchFamily="18" charset="0"/>
                      </a:rPr>
                      <m:t>16</m:t>
                    </m:r>
                    <m:r>
                      <a:rPr lang="en-GB" sz="2400" b="0" i="1" smtClean="0">
                        <a:latin typeface="Cambria Math" panose="02040503050406030204" pitchFamily="18" charset="0"/>
                      </a:rPr>
                      <m:t>𝑐𝑚</m:t>
                    </m:r>
                  </m:oMath>
                </a14:m>
                <a:r>
                  <a:rPr lang="en-GB" sz="2400"/>
                  <a:t>, it requires </a:t>
                </a:r>
                <a14:m>
                  <m:oMath xmlns:m="http://schemas.openxmlformats.org/officeDocument/2006/math">
                    <m:r>
                      <a:rPr lang="en-GB" sz="2400" b="0" i="1" smtClean="0">
                        <a:latin typeface="Cambria Math" panose="02040503050406030204" pitchFamily="18" charset="0"/>
                      </a:rPr>
                      <m:t>𝐵</m:t>
                    </m:r>
                    <m:r>
                      <a:rPr lang="en-GB" sz="2400" b="0" i="1" smtClean="0">
                        <a:latin typeface="Cambria Math" panose="02040503050406030204" pitchFamily="18" charset="0"/>
                      </a:rPr>
                      <m:t>=</m:t>
                    </m:r>
                    <m:r>
                      <a:rPr lang="en-GB" sz="2400" b="0" i="1" smtClean="0">
                        <a:latin typeface="Cambria Math" panose="02040503050406030204" pitchFamily="18" charset="0"/>
                      </a:rPr>
                      <m:t>1</m:t>
                    </m:r>
                    <m:r>
                      <a:rPr lang="en-GB" sz="2400" b="0" i="1" smtClean="0">
                        <a:latin typeface="Cambria Math" panose="02040503050406030204" pitchFamily="18" charset="0"/>
                      </a:rPr>
                      <m:t>𝐺𝐻𝑧</m:t>
                    </m:r>
                  </m:oMath>
                </a14:m>
                <a:r>
                  <a:rPr lang="en-GB" sz="2400"/>
                  <a:t>. It utilizes </a:t>
                </a:r>
                <a14:m>
                  <m:oMath xmlns:m="http://schemas.openxmlformats.org/officeDocument/2006/math">
                    <m:r>
                      <a:rPr lang="en-GB" sz="2400" i="1" dirty="0" smtClean="0">
                        <a:latin typeface="Cambria Math" panose="02040503050406030204" pitchFamily="18" charset="0"/>
                      </a:rPr>
                      <m:t>76</m:t>
                    </m:r>
                    <m:r>
                      <a:rPr lang="en-GB" sz="2400" i="1" dirty="0" smtClean="0">
                        <a:latin typeface="Cambria Math" panose="02040503050406030204" pitchFamily="18" charset="0"/>
                      </a:rPr>
                      <m:t>𝐺</m:t>
                    </m:r>
                    <m:r>
                      <a:rPr lang="en-GB" sz="2400" i="1" dirty="0" smtClean="0">
                        <a:latin typeface="Cambria Math" panose="02040503050406030204" pitchFamily="18" charset="0"/>
                      </a:rPr>
                      <m:t>−</m:t>
                    </m:r>
                    <m:r>
                      <a:rPr lang="en-GB" sz="2400" i="1" dirty="0" smtClean="0">
                        <a:latin typeface="Cambria Math" panose="02040503050406030204" pitchFamily="18" charset="0"/>
                      </a:rPr>
                      <m:t>77</m:t>
                    </m:r>
                    <m:r>
                      <a:rPr lang="en-GB" sz="2400" i="1" dirty="0" smtClean="0">
                        <a:latin typeface="Cambria Math" panose="02040503050406030204" pitchFamily="18" charset="0"/>
                      </a:rPr>
                      <m:t>𝐺</m:t>
                    </m:r>
                  </m:oMath>
                </a14:m>
                <a:r>
                  <a:rPr lang="en-GB" sz="2400"/>
                  <a:t>.</a:t>
                </a:r>
              </a:p>
              <a:p>
                <a:pPr algn="just"/>
                <a:r>
                  <a:rPr lang="en-GB" sz="2400"/>
                  <a:t>Using a lower band for long range and higher sweep time to minimize noise on receiver in long range. As well as it makes VCO gain less, which makes a better phase noise.</a:t>
                </a:r>
              </a:p>
              <a:p>
                <a:pPr algn="just"/>
                <a:endParaRPr lang="en-GB" sz="2400"/>
              </a:p>
            </p:txBody>
          </p:sp>
        </mc:Choice>
        <mc:Fallback xmlns="">
          <p:sp>
            <p:nvSpPr>
              <p:cNvPr id="3" name="Content Placeholder 2">
                <a:extLst>
                  <a:ext uri="{FF2B5EF4-FFF2-40B4-BE49-F238E27FC236}">
                    <a16:creationId xmlns:a16="http://schemas.microsoft.com/office/drawing/2014/main" id="{1CFEDCEB-D111-4FBF-EF5C-534CA8A77F1C}"/>
                  </a:ext>
                </a:extLst>
              </p:cNvPr>
              <p:cNvSpPr>
                <a:spLocks noGrp="1" noRot="1" noChangeAspect="1" noMove="1" noResize="1" noEditPoints="1" noAdjustHandles="1" noChangeArrowheads="1" noChangeShapeType="1" noTextEdit="1"/>
              </p:cNvSpPr>
              <p:nvPr>
                <p:ph idx="1"/>
              </p:nvPr>
            </p:nvSpPr>
            <p:spPr>
              <a:xfrm>
                <a:off x="442127" y="1449527"/>
                <a:ext cx="6069205" cy="4760354"/>
              </a:xfrm>
              <a:blipFill>
                <a:blip r:embed="rId2"/>
                <a:stretch>
                  <a:fillRect l="-1407" t="-1793" r="-1508"/>
                </a:stretch>
              </a:blipFill>
            </p:spPr>
            <p:txBody>
              <a:bodyPr/>
              <a:lstStyle/>
              <a:p>
                <a:r>
                  <a:rPr lang="en-US">
                    <a:noFill/>
                  </a:rPr>
                  <a:t> </a:t>
                </a:r>
              </a:p>
            </p:txBody>
          </p:sp>
        </mc:Fallback>
      </mc:AlternateContent>
      <p:pic>
        <p:nvPicPr>
          <p:cNvPr id="4" name="Content Placeholder 15">
            <a:extLst>
              <a:ext uri="{FF2B5EF4-FFF2-40B4-BE49-F238E27FC236}">
                <a16:creationId xmlns:a16="http://schemas.microsoft.com/office/drawing/2014/main" id="{3C775F33-58D2-4E1E-02FA-66E015737A31}"/>
              </a:ext>
            </a:extLst>
          </p:cNvPr>
          <p:cNvPicPr>
            <a:picLocks noChangeAspect="1"/>
          </p:cNvPicPr>
          <p:nvPr/>
        </p:nvPicPr>
        <p:blipFill>
          <a:blip r:embed="rId3"/>
          <a:srcRect b="39960"/>
          <a:stretch/>
        </p:blipFill>
        <p:spPr>
          <a:xfrm>
            <a:off x="7186068" y="2267753"/>
            <a:ext cx="3349714" cy="2590532"/>
          </a:xfrm>
          <a:prstGeom prst="rect">
            <a:avLst/>
          </a:prstGeom>
        </p:spPr>
      </p:pic>
    </p:spTree>
    <p:extLst>
      <p:ext uri="{BB962C8B-B14F-4D97-AF65-F5344CB8AC3E}">
        <p14:creationId xmlns:p14="http://schemas.microsoft.com/office/powerpoint/2010/main" val="266906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FC2D8-1812-2633-8377-27D23CE5E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CF97CF-ECEE-639A-6A9E-B1BD77771D26}"/>
              </a:ext>
            </a:extLst>
          </p:cNvPr>
          <p:cNvSpPr>
            <a:spLocks noGrp="1"/>
          </p:cNvSpPr>
          <p:nvPr>
            <p:ph type="title"/>
          </p:nvPr>
        </p:nvSpPr>
        <p:spPr/>
        <p:txBody>
          <a:bodyPr/>
          <a:lstStyle/>
          <a:p>
            <a:r>
              <a:rPr lang="en-GB"/>
              <a:t>Gm Cell: Simulations @ -45</a:t>
            </a:r>
            <a:r>
              <a:rPr lang="en-US"/>
              <a:t>°</a:t>
            </a:r>
            <a:r>
              <a:rPr lang="en-GB"/>
              <a:t>C</a:t>
            </a:r>
          </a:p>
        </p:txBody>
      </p:sp>
      <p:pic>
        <p:nvPicPr>
          <p:cNvPr id="5" name="Picture 4">
            <a:extLst>
              <a:ext uri="{FF2B5EF4-FFF2-40B4-BE49-F238E27FC236}">
                <a16:creationId xmlns:a16="http://schemas.microsoft.com/office/drawing/2014/main" id="{3421912C-9932-243F-333B-4F1369DB0A9B}"/>
              </a:ext>
            </a:extLst>
          </p:cNvPr>
          <p:cNvPicPr>
            <a:picLocks noChangeAspect="1"/>
          </p:cNvPicPr>
          <p:nvPr/>
        </p:nvPicPr>
        <p:blipFill>
          <a:blip r:embed="rId3"/>
          <a:stretch>
            <a:fillRect/>
          </a:stretch>
        </p:blipFill>
        <p:spPr>
          <a:xfrm>
            <a:off x="809045" y="1351280"/>
            <a:ext cx="10573910" cy="4815840"/>
          </a:xfrm>
          <a:prstGeom prst="rect">
            <a:avLst/>
          </a:prstGeom>
        </p:spPr>
      </p:pic>
    </p:spTree>
    <p:extLst>
      <p:ext uri="{BB962C8B-B14F-4D97-AF65-F5344CB8AC3E}">
        <p14:creationId xmlns:p14="http://schemas.microsoft.com/office/powerpoint/2010/main" val="293753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9F451-1662-73D2-E2FE-1246E1594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206E1-5156-B8C6-0370-D75723B6AF6C}"/>
              </a:ext>
            </a:extLst>
          </p:cNvPr>
          <p:cNvSpPr>
            <a:spLocks noGrp="1"/>
          </p:cNvSpPr>
          <p:nvPr>
            <p:ph type="title"/>
          </p:nvPr>
        </p:nvSpPr>
        <p:spPr/>
        <p:txBody>
          <a:bodyPr/>
          <a:lstStyle/>
          <a:p>
            <a:r>
              <a:rPr lang="en-GB"/>
              <a:t>Gm Cell: Simulations @ 125</a:t>
            </a:r>
            <a:r>
              <a:rPr lang="en-US"/>
              <a:t>°</a:t>
            </a:r>
            <a:r>
              <a:rPr lang="en-GB"/>
              <a:t>C</a:t>
            </a:r>
          </a:p>
        </p:txBody>
      </p:sp>
      <p:pic>
        <p:nvPicPr>
          <p:cNvPr id="4" name="Picture 3">
            <a:extLst>
              <a:ext uri="{FF2B5EF4-FFF2-40B4-BE49-F238E27FC236}">
                <a16:creationId xmlns:a16="http://schemas.microsoft.com/office/drawing/2014/main" id="{99DA3CED-F994-846D-3EC2-C6708D9E5069}"/>
              </a:ext>
            </a:extLst>
          </p:cNvPr>
          <p:cNvPicPr>
            <a:picLocks noChangeAspect="1"/>
          </p:cNvPicPr>
          <p:nvPr/>
        </p:nvPicPr>
        <p:blipFill>
          <a:blip r:embed="rId3"/>
          <a:stretch>
            <a:fillRect/>
          </a:stretch>
        </p:blipFill>
        <p:spPr>
          <a:xfrm>
            <a:off x="729842" y="1306286"/>
            <a:ext cx="10732316" cy="4876800"/>
          </a:xfrm>
          <a:prstGeom prst="rect">
            <a:avLst/>
          </a:prstGeom>
        </p:spPr>
      </p:pic>
    </p:spTree>
    <p:extLst>
      <p:ext uri="{BB962C8B-B14F-4D97-AF65-F5344CB8AC3E}">
        <p14:creationId xmlns:p14="http://schemas.microsoft.com/office/powerpoint/2010/main" val="233350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49459-FF01-FAC3-253A-B907BBF0A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3AF43-873C-75A4-9928-B19B6A56B30E}"/>
              </a:ext>
            </a:extLst>
          </p:cNvPr>
          <p:cNvSpPr>
            <a:spLocks noGrp="1"/>
          </p:cNvSpPr>
          <p:nvPr>
            <p:ph type="title"/>
          </p:nvPr>
        </p:nvSpPr>
        <p:spPr/>
        <p:txBody>
          <a:bodyPr/>
          <a:lstStyle/>
          <a:p>
            <a:r>
              <a:rPr lang="en-GB"/>
              <a:t>Baseband Amplifiers – TIA &amp; TX Leakage Canceller: Architecture</a:t>
            </a:r>
          </a:p>
        </p:txBody>
      </p:sp>
      <p:pic>
        <p:nvPicPr>
          <p:cNvPr id="4" name="Picture 3" descr="A computer screen shot of a diagram&#10;&#10;AI-generated content may be incorrect.">
            <a:extLst>
              <a:ext uri="{FF2B5EF4-FFF2-40B4-BE49-F238E27FC236}">
                <a16:creationId xmlns:a16="http://schemas.microsoft.com/office/drawing/2014/main" id="{CC7830E6-DF9B-4E1B-A8F2-267922DE8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3274" y="1557010"/>
            <a:ext cx="4665451" cy="4711302"/>
          </a:xfrm>
          <a:prstGeom prst="rect">
            <a:avLst/>
          </a:prstGeom>
        </p:spPr>
      </p:pic>
    </p:spTree>
    <p:extLst>
      <p:ext uri="{BB962C8B-B14F-4D97-AF65-F5344CB8AC3E}">
        <p14:creationId xmlns:p14="http://schemas.microsoft.com/office/powerpoint/2010/main" val="2164568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C398C-4467-B635-B305-55E84B89A47C}"/>
            </a:ext>
          </a:extLst>
        </p:cNvPr>
        <p:cNvGrpSpPr/>
        <p:nvPr/>
      </p:nvGrpSpPr>
      <p:grpSpPr>
        <a:xfrm>
          <a:off x="0" y="0"/>
          <a:ext cx="0" cy="0"/>
          <a:chOff x="0" y="0"/>
          <a:chExt cx="0" cy="0"/>
        </a:xfrm>
      </p:grpSpPr>
      <p:pic>
        <p:nvPicPr>
          <p:cNvPr id="4" name="Picture 3" descr="A computer screen shot of a diagram&#10;&#10;AI-generated content may be incorrect.">
            <a:extLst>
              <a:ext uri="{FF2B5EF4-FFF2-40B4-BE49-F238E27FC236}">
                <a16:creationId xmlns:a16="http://schemas.microsoft.com/office/drawing/2014/main" id="{D86C818E-1F31-688A-E5D8-E62265F00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372" y="1"/>
            <a:ext cx="6791255" cy="6857999"/>
          </a:xfrm>
          <a:prstGeom prst="rect">
            <a:avLst/>
          </a:prstGeom>
        </p:spPr>
      </p:pic>
    </p:spTree>
    <p:extLst>
      <p:ext uri="{BB962C8B-B14F-4D97-AF65-F5344CB8AC3E}">
        <p14:creationId xmlns:p14="http://schemas.microsoft.com/office/powerpoint/2010/main" val="368263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54273-D6D4-E3E1-8ED4-8BFE91C3964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35E961C-F3E5-15C5-F596-1AEB905068EF}"/>
              </a:ext>
            </a:extLst>
          </p:cNvPr>
          <p:cNvPicPr>
            <a:picLocks noChangeAspect="1"/>
          </p:cNvPicPr>
          <p:nvPr/>
        </p:nvPicPr>
        <p:blipFill>
          <a:blip r:embed="rId3"/>
          <a:stretch>
            <a:fillRect/>
          </a:stretch>
        </p:blipFill>
        <p:spPr>
          <a:xfrm>
            <a:off x="670260" y="1324268"/>
            <a:ext cx="10851475" cy="4925292"/>
          </a:xfrm>
          <a:prstGeom prst="rect">
            <a:avLst/>
          </a:prstGeom>
        </p:spPr>
      </p:pic>
      <p:sp>
        <p:nvSpPr>
          <p:cNvPr id="2" name="Title 1">
            <a:extLst>
              <a:ext uri="{FF2B5EF4-FFF2-40B4-BE49-F238E27FC236}">
                <a16:creationId xmlns:a16="http://schemas.microsoft.com/office/drawing/2014/main" id="{5D7ECCDE-AC8C-23A8-631A-0148994FF436}"/>
              </a:ext>
            </a:extLst>
          </p:cNvPr>
          <p:cNvSpPr>
            <a:spLocks noGrp="1"/>
          </p:cNvSpPr>
          <p:nvPr>
            <p:ph type="title"/>
          </p:nvPr>
        </p:nvSpPr>
        <p:spPr/>
        <p:txBody>
          <a:bodyPr>
            <a:normAutofit/>
          </a:bodyPr>
          <a:lstStyle/>
          <a:p>
            <a:r>
              <a:rPr lang="en-GB" sz="3900"/>
              <a:t>TIA &amp; TX Leakage Canceller: Simulations - Nominal</a:t>
            </a:r>
          </a:p>
        </p:txBody>
      </p:sp>
    </p:spTree>
    <p:extLst>
      <p:ext uri="{BB962C8B-B14F-4D97-AF65-F5344CB8AC3E}">
        <p14:creationId xmlns:p14="http://schemas.microsoft.com/office/powerpoint/2010/main" val="2753869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DE3E-01C0-3D4D-E09E-6CB624BB6AF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9390D4B-7557-3251-1D79-3150C09B2372}"/>
              </a:ext>
            </a:extLst>
          </p:cNvPr>
          <p:cNvPicPr>
            <a:picLocks noChangeAspect="1"/>
          </p:cNvPicPr>
          <p:nvPr/>
        </p:nvPicPr>
        <p:blipFill>
          <a:blip r:embed="rId3"/>
          <a:stretch>
            <a:fillRect/>
          </a:stretch>
        </p:blipFill>
        <p:spPr>
          <a:xfrm>
            <a:off x="690199" y="1320754"/>
            <a:ext cx="10843009" cy="4915799"/>
          </a:xfrm>
          <a:prstGeom prst="rect">
            <a:avLst/>
          </a:prstGeom>
        </p:spPr>
      </p:pic>
      <p:sp>
        <p:nvSpPr>
          <p:cNvPr id="2" name="Title 1">
            <a:extLst>
              <a:ext uri="{FF2B5EF4-FFF2-40B4-BE49-F238E27FC236}">
                <a16:creationId xmlns:a16="http://schemas.microsoft.com/office/drawing/2014/main" id="{0B0861BE-53A1-F062-AE01-54E08FAC48E4}"/>
              </a:ext>
            </a:extLst>
          </p:cNvPr>
          <p:cNvSpPr>
            <a:spLocks noGrp="1"/>
          </p:cNvSpPr>
          <p:nvPr>
            <p:ph type="title"/>
          </p:nvPr>
        </p:nvSpPr>
        <p:spPr/>
        <p:txBody>
          <a:bodyPr>
            <a:normAutofit/>
          </a:bodyPr>
          <a:lstStyle/>
          <a:p>
            <a:r>
              <a:rPr lang="en-GB" sz="3900"/>
              <a:t>TIA &amp; TX Leakage Canceller: Simulations @ 27</a:t>
            </a:r>
            <a:r>
              <a:rPr lang="en-US" sz="3900"/>
              <a:t>°</a:t>
            </a:r>
            <a:r>
              <a:rPr lang="en-GB" sz="3900"/>
              <a:t>C</a:t>
            </a:r>
          </a:p>
        </p:txBody>
      </p:sp>
    </p:spTree>
    <p:extLst>
      <p:ext uri="{BB962C8B-B14F-4D97-AF65-F5344CB8AC3E}">
        <p14:creationId xmlns:p14="http://schemas.microsoft.com/office/powerpoint/2010/main" val="188462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11630-A600-EE68-19DA-BBA5BB90F01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518DCCF-5416-DE25-FB61-11DFAD7D8556}"/>
              </a:ext>
            </a:extLst>
          </p:cNvPr>
          <p:cNvPicPr>
            <a:picLocks noChangeAspect="1"/>
          </p:cNvPicPr>
          <p:nvPr/>
        </p:nvPicPr>
        <p:blipFill>
          <a:blip r:embed="rId3"/>
          <a:stretch>
            <a:fillRect/>
          </a:stretch>
        </p:blipFill>
        <p:spPr>
          <a:xfrm>
            <a:off x="680720" y="1378630"/>
            <a:ext cx="10842976" cy="4927084"/>
          </a:xfrm>
          <a:prstGeom prst="rect">
            <a:avLst/>
          </a:prstGeom>
        </p:spPr>
      </p:pic>
      <p:sp>
        <p:nvSpPr>
          <p:cNvPr id="2" name="Title 1">
            <a:extLst>
              <a:ext uri="{FF2B5EF4-FFF2-40B4-BE49-F238E27FC236}">
                <a16:creationId xmlns:a16="http://schemas.microsoft.com/office/drawing/2014/main" id="{058B5643-4F38-BE9F-DD14-672BE4A5CBB8}"/>
              </a:ext>
            </a:extLst>
          </p:cNvPr>
          <p:cNvSpPr>
            <a:spLocks noGrp="1"/>
          </p:cNvSpPr>
          <p:nvPr>
            <p:ph type="title"/>
          </p:nvPr>
        </p:nvSpPr>
        <p:spPr/>
        <p:txBody>
          <a:bodyPr>
            <a:normAutofit/>
          </a:bodyPr>
          <a:lstStyle/>
          <a:p>
            <a:r>
              <a:rPr lang="en-GB" sz="3900"/>
              <a:t>TIA &amp; TX Leakage Canceller: Simulations @ -45</a:t>
            </a:r>
            <a:r>
              <a:rPr lang="en-US" sz="3900"/>
              <a:t>°</a:t>
            </a:r>
            <a:r>
              <a:rPr lang="en-GB" sz="3900"/>
              <a:t>C</a:t>
            </a:r>
          </a:p>
        </p:txBody>
      </p:sp>
    </p:spTree>
    <p:extLst>
      <p:ext uri="{BB962C8B-B14F-4D97-AF65-F5344CB8AC3E}">
        <p14:creationId xmlns:p14="http://schemas.microsoft.com/office/powerpoint/2010/main" val="3362728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6DDE3-7FE3-E32D-CDFB-1C2D0762339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182E2461-2783-CFB6-72A3-7C897A1DF704}"/>
              </a:ext>
            </a:extLst>
          </p:cNvPr>
          <p:cNvPicPr>
            <a:picLocks noChangeAspect="1"/>
          </p:cNvPicPr>
          <p:nvPr/>
        </p:nvPicPr>
        <p:blipFill>
          <a:blip r:embed="rId3"/>
          <a:stretch>
            <a:fillRect/>
          </a:stretch>
        </p:blipFill>
        <p:spPr>
          <a:xfrm>
            <a:off x="655856" y="1366014"/>
            <a:ext cx="10855424" cy="4927084"/>
          </a:xfrm>
          <a:prstGeom prst="rect">
            <a:avLst/>
          </a:prstGeom>
        </p:spPr>
      </p:pic>
      <p:sp>
        <p:nvSpPr>
          <p:cNvPr id="2" name="Title 1">
            <a:extLst>
              <a:ext uri="{FF2B5EF4-FFF2-40B4-BE49-F238E27FC236}">
                <a16:creationId xmlns:a16="http://schemas.microsoft.com/office/drawing/2014/main" id="{E0B6C29A-4E99-5F98-D40C-263B0254F457}"/>
              </a:ext>
            </a:extLst>
          </p:cNvPr>
          <p:cNvSpPr>
            <a:spLocks noGrp="1"/>
          </p:cNvSpPr>
          <p:nvPr>
            <p:ph type="title"/>
          </p:nvPr>
        </p:nvSpPr>
        <p:spPr/>
        <p:txBody>
          <a:bodyPr>
            <a:normAutofit/>
          </a:bodyPr>
          <a:lstStyle/>
          <a:p>
            <a:r>
              <a:rPr lang="en-GB" sz="3900"/>
              <a:t>TIA &amp; TX Leakage Canceller: Simulations @ 125</a:t>
            </a:r>
            <a:r>
              <a:rPr lang="en-US" sz="3900"/>
              <a:t>°</a:t>
            </a:r>
            <a:r>
              <a:rPr lang="en-GB" sz="3900"/>
              <a:t>C</a:t>
            </a:r>
          </a:p>
        </p:txBody>
      </p:sp>
    </p:spTree>
    <p:extLst>
      <p:ext uri="{BB962C8B-B14F-4D97-AF65-F5344CB8AC3E}">
        <p14:creationId xmlns:p14="http://schemas.microsoft.com/office/powerpoint/2010/main" val="979070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omputer screen shot of a computer screen&#10;&#10;AI-generated content may be incorrect.">
            <a:extLst>
              <a:ext uri="{FF2B5EF4-FFF2-40B4-BE49-F238E27FC236}">
                <a16:creationId xmlns:a16="http://schemas.microsoft.com/office/drawing/2014/main" id="{50C3FC6D-06B7-9241-5292-CC18329F6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802" y="589280"/>
            <a:ext cx="9092396" cy="5679440"/>
          </a:xfrm>
          <a:prstGeom prst="rect">
            <a:avLst/>
          </a:prstGeom>
        </p:spPr>
      </p:pic>
    </p:spTree>
    <p:extLst>
      <p:ext uri="{BB962C8B-B14F-4D97-AF65-F5344CB8AC3E}">
        <p14:creationId xmlns:p14="http://schemas.microsoft.com/office/powerpoint/2010/main" val="141645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3A8AB-E43B-9AA7-A677-2A795B22A122}"/>
            </a:ext>
          </a:extLst>
        </p:cNvPr>
        <p:cNvGrpSpPr/>
        <p:nvPr/>
      </p:nvGrpSpPr>
      <p:grpSpPr>
        <a:xfrm>
          <a:off x="0" y="0"/>
          <a:ext cx="0" cy="0"/>
          <a:chOff x="0" y="0"/>
          <a:chExt cx="0" cy="0"/>
        </a:xfrm>
      </p:grpSpPr>
      <p:pic>
        <p:nvPicPr>
          <p:cNvPr id="5" name="Picture 4" descr="Close-up of circuit board">
            <a:extLst>
              <a:ext uri="{FF2B5EF4-FFF2-40B4-BE49-F238E27FC236}">
                <a16:creationId xmlns:a16="http://schemas.microsoft.com/office/drawing/2014/main" id="{A70560DB-1240-229B-F41B-8F06433AFE83}"/>
              </a:ext>
            </a:extLst>
          </p:cNvPr>
          <p:cNvPicPr>
            <a:picLocks noChangeAspect="1"/>
          </p:cNvPicPr>
          <p:nvPr/>
        </p:nvPicPr>
        <p:blipFill>
          <a:blip r:embed="rId2">
            <a:alphaModFix/>
          </a:blip>
          <a:srcRect t="11570" b="4160"/>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9279FA62-D737-CB2E-BF3F-8266F9056D15}"/>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Layout </a:t>
            </a:r>
          </a:p>
        </p:txBody>
      </p:sp>
    </p:spTree>
    <p:extLst>
      <p:ext uri="{BB962C8B-B14F-4D97-AF65-F5344CB8AC3E}">
        <p14:creationId xmlns:p14="http://schemas.microsoft.com/office/powerpoint/2010/main" val="186894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6132-0130-7F89-457A-5B0D776537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EE8602-2168-F9B0-38FC-F4DB15F27D9E}"/>
              </a:ext>
            </a:extLst>
          </p:cNvPr>
          <p:cNvSpPr>
            <a:spLocks noGrp="1"/>
          </p:cNvSpPr>
          <p:nvPr>
            <p:ph type="title"/>
          </p:nvPr>
        </p:nvSpPr>
        <p:spPr>
          <a:xfrm>
            <a:off x="211015" y="365125"/>
            <a:ext cx="11980985" cy="1325563"/>
          </a:xfrm>
        </p:spPr>
        <p:txBody>
          <a:bodyPr/>
          <a:lstStyle/>
          <a:p>
            <a:r>
              <a:rPr lang="en-US"/>
              <a:t>Systems Specification Formulation: Minimum Received Power</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0A700E-BD82-0882-16DC-FAC500C35EA8}"/>
                  </a:ext>
                </a:extLst>
              </p:cNvPr>
              <p:cNvSpPr>
                <a:spLocks noGrp="1"/>
              </p:cNvSpPr>
              <p:nvPr>
                <p:ph idx="1"/>
              </p:nvPr>
            </p:nvSpPr>
            <p:spPr>
              <a:xfrm>
                <a:off x="442127" y="1916059"/>
                <a:ext cx="5556739" cy="4223483"/>
              </a:xfrm>
            </p:spPr>
            <p:txBody>
              <a:bodyPr>
                <a:normAutofit/>
              </a:bodyPr>
              <a:lstStyle/>
              <a:p>
                <a:pPr algn="just"/>
                <a:r>
                  <a:rPr lang="en-GB" sz="2400"/>
                  <a:t>Minimum Received Power: This is determined by maximum distance which is </a:t>
                </a:r>
                <a14:m>
                  <m:oMath xmlns:m="http://schemas.openxmlformats.org/officeDocument/2006/math">
                    <m:r>
                      <a:rPr lang="en-GB" sz="2400" b="0" i="1" smtClean="0">
                        <a:latin typeface="Cambria Math" panose="02040503050406030204" pitchFamily="18" charset="0"/>
                      </a:rPr>
                      <m:t>250</m:t>
                    </m:r>
                    <m:r>
                      <a:rPr lang="en-GB" sz="2400" b="0" i="1" smtClean="0">
                        <a:latin typeface="Cambria Math" panose="02040503050406030204" pitchFamily="18" charset="0"/>
                      </a:rPr>
                      <m:t>𝑚</m:t>
                    </m:r>
                  </m:oMath>
                </a14:m>
                <a:endParaRPr lang="en-GB" sz="2400" b="0"/>
              </a:p>
              <a:p>
                <a:pPr algn="just"/>
                <a:endParaRPr lang="en-GB" sz="2400"/>
              </a:p>
              <a:p>
                <a:pPr algn="just"/>
                <a:endParaRPr lang="en-GB" sz="2400" b="0"/>
              </a:p>
              <a:p>
                <a:pPr marL="0" indent="0" algn="just">
                  <a:buNone/>
                </a:pPr>
                <a:r>
                  <a:rPr lang="en-GB" sz="2400"/>
                  <a:t>where </a:t>
                </a:r>
                <a14:m>
                  <m:oMath xmlns:m="http://schemas.openxmlformats.org/officeDocument/2006/math">
                    <m:r>
                      <a:rPr lang="en-GB" sz="2400" i="1" smtClean="0">
                        <a:latin typeface="Cambria Math" panose="02040503050406030204" pitchFamily="18" charset="0"/>
                        <a:ea typeface="Cambria Math" panose="02040503050406030204" pitchFamily="18" charset="0"/>
                      </a:rPr>
                      <m:t>𝜎</m:t>
                    </m:r>
                  </m:oMath>
                </a14:m>
                <a:r>
                  <a:rPr lang="en-GB" sz="2400" b="0"/>
                  <a:t> is radar cross-section,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𝑎𝑡𝑚</m:t>
                        </m:r>
                      </m:sub>
                    </m:sSub>
                  </m:oMath>
                </a14:m>
                <a:r>
                  <a:rPr lang="en-GB" sz="2400" b="0"/>
                  <a:t> is atmospheric loss.</a:t>
                </a:r>
              </a:p>
              <a:p>
                <a:pPr algn="just"/>
                <a:r>
                  <a:rPr lang="en-GB" sz="2400" b="0"/>
                  <a:t>When calculation done, a minimum power received is </a:t>
                </a:r>
                <a14:m>
                  <m:oMath xmlns:m="http://schemas.openxmlformats.org/officeDocument/2006/math">
                    <m:r>
                      <a:rPr lang="en-GB" sz="2400" b="0" i="1" smtClean="0">
                        <a:latin typeface="Cambria Math" panose="02040503050406030204" pitchFamily="18" charset="0"/>
                      </a:rPr>
                      <m:t>−</m:t>
                    </m:r>
                    <m:r>
                      <a:rPr lang="en-GB" sz="2400" b="0" i="1" smtClean="0">
                        <a:latin typeface="Cambria Math" panose="02040503050406030204" pitchFamily="18" charset="0"/>
                      </a:rPr>
                      <m:t>110</m:t>
                    </m:r>
                    <m:r>
                      <a:rPr lang="en-GB" sz="2400" b="0" i="1" smtClean="0">
                        <a:latin typeface="Cambria Math" panose="02040503050406030204" pitchFamily="18" charset="0"/>
                      </a:rPr>
                      <m:t>𝑑𝐵𝑚</m:t>
                    </m:r>
                  </m:oMath>
                </a14:m>
                <a:r>
                  <a:rPr lang="en-GB" sz="2400" b="0"/>
                  <a:t>. This is important fo</a:t>
                </a:r>
                <a:r>
                  <a:rPr lang="en-GB" sz="2400"/>
                  <a:t>r Receiver Noise Figure Calculation.</a:t>
                </a:r>
                <a:endParaRPr lang="en-GB" sz="2400" b="0"/>
              </a:p>
              <a:p>
                <a:pPr marL="0" indent="0" algn="just">
                  <a:buNone/>
                </a:pPr>
                <a:endParaRPr lang="en-GB" sz="2400"/>
              </a:p>
              <a:p>
                <a:pPr marL="0" indent="0" algn="ctr">
                  <a:buNone/>
                </a:pPr>
                <a:endParaRPr lang="en-GB" sz="2400"/>
              </a:p>
            </p:txBody>
          </p:sp>
        </mc:Choice>
        <mc:Fallback xmlns="">
          <p:sp>
            <p:nvSpPr>
              <p:cNvPr id="3" name="Content Placeholder 2">
                <a:extLst>
                  <a:ext uri="{FF2B5EF4-FFF2-40B4-BE49-F238E27FC236}">
                    <a16:creationId xmlns:a16="http://schemas.microsoft.com/office/drawing/2014/main" id="{7E0A700E-BD82-0882-16DC-FAC500C35EA8}"/>
                  </a:ext>
                </a:extLst>
              </p:cNvPr>
              <p:cNvSpPr>
                <a:spLocks noGrp="1" noRot="1" noChangeAspect="1" noMove="1" noResize="1" noEditPoints="1" noAdjustHandles="1" noChangeArrowheads="1" noChangeShapeType="1" noTextEdit="1"/>
              </p:cNvSpPr>
              <p:nvPr>
                <p:ph idx="1"/>
              </p:nvPr>
            </p:nvSpPr>
            <p:spPr>
              <a:xfrm>
                <a:off x="442127" y="1916059"/>
                <a:ext cx="5556739" cy="4223483"/>
              </a:xfrm>
              <a:blipFill>
                <a:blip r:embed="rId2"/>
                <a:stretch>
                  <a:fillRect l="-1756" t="-2020" r="-1756" b="-317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6D91B4E-1D2F-18EF-80F9-82D841797ED5}"/>
              </a:ext>
            </a:extLst>
          </p:cNvPr>
          <p:cNvPicPr>
            <a:picLocks noChangeAspect="1"/>
          </p:cNvPicPr>
          <p:nvPr/>
        </p:nvPicPr>
        <p:blipFill>
          <a:blip r:embed="rId3"/>
          <a:stretch>
            <a:fillRect/>
          </a:stretch>
        </p:blipFill>
        <p:spPr>
          <a:xfrm>
            <a:off x="1130900" y="3033301"/>
            <a:ext cx="3355039" cy="1010985"/>
          </a:xfrm>
          <a:prstGeom prst="rect">
            <a:avLst/>
          </a:prstGeom>
        </p:spPr>
      </p:pic>
      <p:pic>
        <p:nvPicPr>
          <p:cNvPr id="8" name="Picture 7">
            <a:extLst>
              <a:ext uri="{FF2B5EF4-FFF2-40B4-BE49-F238E27FC236}">
                <a16:creationId xmlns:a16="http://schemas.microsoft.com/office/drawing/2014/main" id="{5CA6BEFC-9048-F808-1EFF-E50849ADD799}"/>
              </a:ext>
            </a:extLst>
          </p:cNvPr>
          <p:cNvPicPr>
            <a:picLocks noChangeAspect="1"/>
          </p:cNvPicPr>
          <p:nvPr/>
        </p:nvPicPr>
        <p:blipFill>
          <a:blip r:embed="rId4"/>
          <a:stretch>
            <a:fillRect/>
          </a:stretch>
        </p:blipFill>
        <p:spPr>
          <a:xfrm>
            <a:off x="6299477" y="1512312"/>
            <a:ext cx="5535226" cy="3833375"/>
          </a:xfrm>
          <a:prstGeom prst="rect">
            <a:avLst/>
          </a:prstGeom>
        </p:spPr>
      </p:pic>
    </p:spTree>
    <p:extLst>
      <p:ext uri="{BB962C8B-B14F-4D97-AF65-F5344CB8AC3E}">
        <p14:creationId xmlns:p14="http://schemas.microsoft.com/office/powerpoint/2010/main" val="1016525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02156-C14B-FB61-0933-C23298FF4FBC}"/>
            </a:ext>
          </a:extLst>
        </p:cNvPr>
        <p:cNvGrpSpPr/>
        <p:nvPr/>
      </p:nvGrpSpPr>
      <p:grpSpPr>
        <a:xfrm>
          <a:off x="0" y="0"/>
          <a:ext cx="0" cy="0"/>
          <a:chOff x="0" y="0"/>
          <a:chExt cx="0" cy="0"/>
        </a:xfrm>
      </p:grpSpPr>
      <p:pic>
        <p:nvPicPr>
          <p:cNvPr id="2" name="Picture 1" descr="A computer screen shot of a diagram&#10;&#10;AI-generated content may be incorrect.">
            <a:extLst>
              <a:ext uri="{FF2B5EF4-FFF2-40B4-BE49-F238E27FC236}">
                <a16:creationId xmlns:a16="http://schemas.microsoft.com/office/drawing/2014/main" id="{DA6064C8-E759-8657-3BB8-F4FF57F95F10}"/>
              </a:ext>
            </a:extLst>
          </p:cNvPr>
          <p:cNvPicPr>
            <a:picLocks noChangeAspect="1"/>
          </p:cNvPicPr>
          <p:nvPr/>
        </p:nvPicPr>
        <p:blipFill>
          <a:blip r:embed="rId3"/>
          <a:stretch>
            <a:fillRect/>
          </a:stretch>
        </p:blipFill>
        <p:spPr>
          <a:xfrm>
            <a:off x="-1959" y="1677520"/>
            <a:ext cx="12195921" cy="4634755"/>
          </a:xfrm>
          <a:prstGeom prst="rect">
            <a:avLst/>
          </a:prstGeom>
        </p:spPr>
      </p:pic>
      <p:sp>
        <p:nvSpPr>
          <p:cNvPr id="3" name="Title 1">
            <a:extLst>
              <a:ext uri="{FF2B5EF4-FFF2-40B4-BE49-F238E27FC236}">
                <a16:creationId xmlns:a16="http://schemas.microsoft.com/office/drawing/2014/main" id="{D1D40D36-9C24-C737-AE15-B653D9333408}"/>
              </a:ext>
            </a:extLst>
          </p:cNvPr>
          <p:cNvSpPr>
            <a:spLocks noGrp="1"/>
          </p:cNvSpPr>
          <p:nvPr>
            <p:ph type="title"/>
          </p:nvPr>
        </p:nvSpPr>
        <p:spPr>
          <a:xfrm>
            <a:off x="838200" y="365125"/>
            <a:ext cx="10515600" cy="1325563"/>
          </a:xfrm>
        </p:spPr>
        <p:txBody>
          <a:bodyPr/>
          <a:lstStyle/>
          <a:p>
            <a:r>
              <a:rPr lang="en-GB"/>
              <a:t>Power Amplifier &amp; VGA</a:t>
            </a:r>
            <a:br>
              <a:rPr lang="en-GB"/>
            </a:br>
            <a:r>
              <a:rPr lang="en-GB"/>
              <a:t>Layout </a:t>
            </a:r>
          </a:p>
        </p:txBody>
      </p:sp>
      <p:sp>
        <p:nvSpPr>
          <p:cNvPr id="7" name="Rectangle 6">
            <a:extLst>
              <a:ext uri="{FF2B5EF4-FFF2-40B4-BE49-F238E27FC236}">
                <a16:creationId xmlns:a16="http://schemas.microsoft.com/office/drawing/2014/main" id="{B0DAA981-710A-C349-49BC-075BC24EDA11}"/>
              </a:ext>
            </a:extLst>
          </p:cNvPr>
          <p:cNvSpPr/>
          <p:nvPr/>
        </p:nvSpPr>
        <p:spPr>
          <a:xfrm>
            <a:off x="9336499" y="2984389"/>
            <a:ext cx="2163197" cy="152488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921350-763A-038F-9CBC-E9E4A305748C}"/>
              </a:ext>
            </a:extLst>
          </p:cNvPr>
          <p:cNvSpPr/>
          <p:nvPr/>
        </p:nvSpPr>
        <p:spPr>
          <a:xfrm>
            <a:off x="7169866" y="3249432"/>
            <a:ext cx="1357024" cy="103897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F80764-824D-512C-8980-8370A52E1094}"/>
              </a:ext>
            </a:extLst>
          </p:cNvPr>
          <p:cNvSpPr/>
          <p:nvPr/>
        </p:nvSpPr>
        <p:spPr>
          <a:xfrm>
            <a:off x="6098649" y="3525519"/>
            <a:ext cx="904241" cy="4647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3723BB-1074-EC5E-C0AC-8E40630AE6F8}"/>
              </a:ext>
            </a:extLst>
          </p:cNvPr>
          <p:cNvSpPr/>
          <p:nvPr/>
        </p:nvSpPr>
        <p:spPr>
          <a:xfrm>
            <a:off x="8705558" y="2675495"/>
            <a:ext cx="620036" cy="220990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4B5D15-A5B6-FDCE-AD7F-B056DE9F1E28}"/>
              </a:ext>
            </a:extLst>
          </p:cNvPr>
          <p:cNvSpPr/>
          <p:nvPr/>
        </p:nvSpPr>
        <p:spPr>
          <a:xfrm>
            <a:off x="996562" y="2222389"/>
            <a:ext cx="2328849" cy="36121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9D6DA4-C5F3-2EA7-2F6A-D1C5B2B6B7F8}"/>
              </a:ext>
            </a:extLst>
          </p:cNvPr>
          <p:cNvSpPr/>
          <p:nvPr/>
        </p:nvSpPr>
        <p:spPr>
          <a:xfrm>
            <a:off x="3437170" y="2962300"/>
            <a:ext cx="572938" cy="2209581"/>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A5D4F86-2C4B-1E7D-370B-A1099A8966E8}"/>
              </a:ext>
            </a:extLst>
          </p:cNvPr>
          <p:cNvCxnSpPr/>
          <p:nvPr/>
        </p:nvCxnSpPr>
        <p:spPr>
          <a:xfrm>
            <a:off x="10317872" y="4535047"/>
            <a:ext cx="466496" cy="7259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5AD6027-2BF5-9D72-8C27-E7098EE8ACD9}"/>
              </a:ext>
            </a:extLst>
          </p:cNvPr>
          <p:cNvCxnSpPr>
            <a:cxnSpLocks/>
          </p:cNvCxnSpPr>
          <p:nvPr/>
        </p:nvCxnSpPr>
        <p:spPr>
          <a:xfrm>
            <a:off x="8948481" y="4811134"/>
            <a:ext cx="466496" cy="7259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99C2F95-1E66-2F46-F25B-3431E309FBBD}"/>
              </a:ext>
            </a:extLst>
          </p:cNvPr>
          <p:cNvCxnSpPr>
            <a:cxnSpLocks/>
          </p:cNvCxnSpPr>
          <p:nvPr/>
        </p:nvCxnSpPr>
        <p:spPr>
          <a:xfrm>
            <a:off x="7612220" y="4314177"/>
            <a:ext cx="466496" cy="7259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9CCD8B2-5B29-5CE9-DD73-150ABB6158B9}"/>
              </a:ext>
            </a:extLst>
          </p:cNvPr>
          <p:cNvCxnSpPr>
            <a:cxnSpLocks/>
          </p:cNvCxnSpPr>
          <p:nvPr/>
        </p:nvCxnSpPr>
        <p:spPr>
          <a:xfrm flipV="1">
            <a:off x="6375349" y="2566401"/>
            <a:ext cx="113106" cy="9305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F2A53D7-6151-2858-B7F0-B2D4C3717B49}"/>
              </a:ext>
            </a:extLst>
          </p:cNvPr>
          <p:cNvCxnSpPr>
            <a:cxnSpLocks/>
          </p:cNvCxnSpPr>
          <p:nvPr/>
        </p:nvCxnSpPr>
        <p:spPr>
          <a:xfrm flipV="1">
            <a:off x="3945784" y="2235096"/>
            <a:ext cx="13715" cy="8863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EE714FA-37AB-AE6B-8203-8608183DE1E4}"/>
              </a:ext>
            </a:extLst>
          </p:cNvPr>
          <p:cNvCxnSpPr>
            <a:cxnSpLocks/>
          </p:cNvCxnSpPr>
          <p:nvPr/>
        </p:nvCxnSpPr>
        <p:spPr>
          <a:xfrm flipH="1" flipV="1">
            <a:off x="569151" y="2489097"/>
            <a:ext cx="394893" cy="400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E3D547A9-FACF-DAAE-6824-04BDB108A3C4}"/>
              </a:ext>
            </a:extLst>
          </p:cNvPr>
          <p:cNvSpPr txBox="1"/>
          <p:nvPr/>
        </p:nvSpPr>
        <p:spPr>
          <a:xfrm>
            <a:off x="6242217" y="1951188"/>
            <a:ext cx="15457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Adaptive bias circuit</a:t>
            </a:r>
          </a:p>
        </p:txBody>
      </p:sp>
      <p:sp>
        <p:nvSpPr>
          <p:cNvPr id="27" name="TextBox 26">
            <a:extLst>
              <a:ext uri="{FF2B5EF4-FFF2-40B4-BE49-F238E27FC236}">
                <a16:creationId xmlns:a16="http://schemas.microsoft.com/office/drawing/2014/main" id="{536BBC14-9ADA-EAAA-281F-89833E11C7B5}"/>
              </a:ext>
            </a:extLst>
          </p:cNvPr>
          <p:cNvSpPr txBox="1"/>
          <p:nvPr/>
        </p:nvSpPr>
        <p:spPr>
          <a:xfrm>
            <a:off x="7169869" y="5065449"/>
            <a:ext cx="15457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Interstage transformer</a:t>
            </a:r>
          </a:p>
        </p:txBody>
      </p:sp>
      <p:sp>
        <p:nvSpPr>
          <p:cNvPr id="28" name="TextBox 27">
            <a:extLst>
              <a:ext uri="{FF2B5EF4-FFF2-40B4-BE49-F238E27FC236}">
                <a16:creationId xmlns:a16="http://schemas.microsoft.com/office/drawing/2014/main" id="{D1865AEF-75AD-9D8F-5C3F-78BFD183E2A9}"/>
              </a:ext>
            </a:extLst>
          </p:cNvPr>
          <p:cNvSpPr txBox="1"/>
          <p:nvPr/>
        </p:nvSpPr>
        <p:spPr>
          <a:xfrm>
            <a:off x="8870564" y="5385710"/>
            <a:ext cx="15457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Power </a:t>
            </a:r>
            <a:r>
              <a:rPr lang="en-US" err="1">
                <a:solidFill>
                  <a:srgbClr val="FFFF00"/>
                </a:solidFill>
              </a:rPr>
              <a:t>transfomer</a:t>
            </a:r>
            <a:r>
              <a:rPr lang="en-US">
                <a:solidFill>
                  <a:srgbClr val="FFFF00"/>
                </a:solidFill>
              </a:rPr>
              <a:t> core </a:t>
            </a:r>
          </a:p>
        </p:txBody>
      </p:sp>
      <p:sp>
        <p:nvSpPr>
          <p:cNvPr id="29" name="TextBox 28">
            <a:extLst>
              <a:ext uri="{FF2B5EF4-FFF2-40B4-BE49-F238E27FC236}">
                <a16:creationId xmlns:a16="http://schemas.microsoft.com/office/drawing/2014/main" id="{EEB25461-259E-4D1D-C726-6FD1E1C9051D}"/>
              </a:ext>
            </a:extLst>
          </p:cNvPr>
          <p:cNvSpPr txBox="1"/>
          <p:nvPr/>
        </p:nvSpPr>
        <p:spPr>
          <a:xfrm>
            <a:off x="10416651" y="5253188"/>
            <a:ext cx="1545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Output Balun</a:t>
            </a:r>
          </a:p>
        </p:txBody>
      </p:sp>
      <p:sp>
        <p:nvSpPr>
          <p:cNvPr id="30" name="TextBox 29">
            <a:extLst>
              <a:ext uri="{FF2B5EF4-FFF2-40B4-BE49-F238E27FC236}">
                <a16:creationId xmlns:a16="http://schemas.microsoft.com/office/drawing/2014/main" id="{08EA0F34-CF1D-7C90-753E-97AEA298F495}"/>
              </a:ext>
            </a:extLst>
          </p:cNvPr>
          <p:cNvSpPr txBox="1"/>
          <p:nvPr/>
        </p:nvSpPr>
        <p:spPr>
          <a:xfrm>
            <a:off x="3724302" y="1907014"/>
            <a:ext cx="1545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VGA core </a:t>
            </a:r>
          </a:p>
        </p:txBody>
      </p:sp>
      <p:sp>
        <p:nvSpPr>
          <p:cNvPr id="31" name="TextBox 30">
            <a:extLst>
              <a:ext uri="{FF2B5EF4-FFF2-40B4-BE49-F238E27FC236}">
                <a16:creationId xmlns:a16="http://schemas.microsoft.com/office/drawing/2014/main" id="{A16B0B95-5055-A737-62BF-59F7BF2F785B}"/>
              </a:ext>
            </a:extLst>
          </p:cNvPr>
          <p:cNvSpPr txBox="1"/>
          <p:nvPr/>
        </p:nvSpPr>
        <p:spPr>
          <a:xfrm>
            <a:off x="333954" y="1862840"/>
            <a:ext cx="15457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Input matching inductor</a:t>
            </a:r>
          </a:p>
        </p:txBody>
      </p:sp>
      <p:sp>
        <p:nvSpPr>
          <p:cNvPr id="32" name="Rectangle 31">
            <a:extLst>
              <a:ext uri="{FF2B5EF4-FFF2-40B4-BE49-F238E27FC236}">
                <a16:creationId xmlns:a16="http://schemas.microsoft.com/office/drawing/2014/main" id="{48C382F5-3710-6CB7-E942-7CE63BF17BB8}"/>
              </a:ext>
            </a:extLst>
          </p:cNvPr>
          <p:cNvSpPr/>
          <p:nvPr/>
        </p:nvSpPr>
        <p:spPr>
          <a:xfrm>
            <a:off x="4221256" y="2266562"/>
            <a:ext cx="1688329" cy="311514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81839212-4831-13AA-CB1E-5A446113ED19}"/>
              </a:ext>
            </a:extLst>
          </p:cNvPr>
          <p:cNvCxnSpPr>
            <a:cxnSpLocks/>
          </p:cNvCxnSpPr>
          <p:nvPr/>
        </p:nvCxnSpPr>
        <p:spPr>
          <a:xfrm>
            <a:off x="4807176" y="5065134"/>
            <a:ext cx="24757" cy="3725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41E22E4-EDEA-4C61-9EBC-FC00508FEDCA}"/>
              </a:ext>
            </a:extLst>
          </p:cNvPr>
          <p:cNvSpPr txBox="1"/>
          <p:nvPr/>
        </p:nvSpPr>
        <p:spPr>
          <a:xfrm>
            <a:off x="4563608" y="5518231"/>
            <a:ext cx="15457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VGA choke inductor</a:t>
            </a:r>
          </a:p>
        </p:txBody>
      </p:sp>
      <p:sp>
        <p:nvSpPr>
          <p:cNvPr id="25" name="Arrow: Right 24">
            <a:hlinkClick r:id="rId4" action="ppaction://hlinksldjump"/>
            <a:extLst>
              <a:ext uri="{FF2B5EF4-FFF2-40B4-BE49-F238E27FC236}">
                <a16:creationId xmlns:a16="http://schemas.microsoft.com/office/drawing/2014/main" id="{B389D21A-6A64-42DD-B48A-FEF329422B47}"/>
              </a:ext>
            </a:extLst>
          </p:cNvPr>
          <p:cNvSpPr/>
          <p:nvPr/>
        </p:nvSpPr>
        <p:spPr>
          <a:xfrm>
            <a:off x="195942" y="6457420"/>
            <a:ext cx="910880" cy="358831"/>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2294388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80A35-A08E-CFF7-AD11-A0E68A3D29F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96089AB-EB10-D22D-6AD4-1869CF894D3E}"/>
              </a:ext>
            </a:extLst>
          </p:cNvPr>
          <p:cNvSpPr>
            <a:spLocks noGrp="1"/>
          </p:cNvSpPr>
          <p:nvPr>
            <p:ph type="title"/>
          </p:nvPr>
        </p:nvSpPr>
        <p:spPr>
          <a:xfrm>
            <a:off x="838200" y="365125"/>
            <a:ext cx="10515600" cy="1325563"/>
          </a:xfrm>
        </p:spPr>
        <p:txBody>
          <a:bodyPr/>
          <a:lstStyle/>
          <a:p>
            <a:r>
              <a:rPr lang="en-GB"/>
              <a:t>Power Amplifier Core transistor</a:t>
            </a:r>
            <a:br>
              <a:rPr lang="en-GB"/>
            </a:br>
            <a:r>
              <a:rPr lang="en-GB"/>
              <a:t>Layout </a:t>
            </a:r>
          </a:p>
        </p:txBody>
      </p:sp>
      <p:pic>
        <p:nvPicPr>
          <p:cNvPr id="6" name="Picture 5">
            <a:extLst>
              <a:ext uri="{FF2B5EF4-FFF2-40B4-BE49-F238E27FC236}">
                <a16:creationId xmlns:a16="http://schemas.microsoft.com/office/drawing/2014/main" id="{E0099E0E-DC50-BEA6-E0C3-BAFDF6F17A5E}"/>
              </a:ext>
            </a:extLst>
          </p:cNvPr>
          <p:cNvPicPr>
            <a:picLocks noChangeAspect="1"/>
          </p:cNvPicPr>
          <p:nvPr/>
        </p:nvPicPr>
        <p:blipFill>
          <a:blip r:embed="rId3"/>
          <a:stretch>
            <a:fillRect/>
          </a:stretch>
        </p:blipFill>
        <p:spPr>
          <a:xfrm>
            <a:off x="0" y="2047993"/>
            <a:ext cx="12192000" cy="2762015"/>
          </a:xfrm>
          <a:prstGeom prst="rect">
            <a:avLst/>
          </a:prstGeom>
        </p:spPr>
      </p:pic>
    </p:spTree>
    <p:extLst>
      <p:ext uri="{BB962C8B-B14F-4D97-AF65-F5344CB8AC3E}">
        <p14:creationId xmlns:p14="http://schemas.microsoft.com/office/powerpoint/2010/main" val="2346451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FAF0A-D4C8-9D7C-1C6A-6085CC50121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1569D2F-7487-3F60-8070-A7699DEC19F1}"/>
              </a:ext>
            </a:extLst>
          </p:cNvPr>
          <p:cNvSpPr>
            <a:spLocks noGrp="1"/>
          </p:cNvSpPr>
          <p:nvPr>
            <p:ph type="title"/>
          </p:nvPr>
        </p:nvSpPr>
        <p:spPr>
          <a:xfrm>
            <a:off x="838200" y="365125"/>
            <a:ext cx="10515600" cy="1325563"/>
          </a:xfrm>
        </p:spPr>
        <p:txBody>
          <a:bodyPr/>
          <a:lstStyle/>
          <a:p>
            <a:r>
              <a:rPr lang="en-GB"/>
              <a:t>Power Amplifier Adaptive Bias</a:t>
            </a:r>
            <a:br>
              <a:rPr lang="en-GB"/>
            </a:br>
            <a:r>
              <a:rPr lang="en-GB"/>
              <a:t>Layout </a:t>
            </a:r>
          </a:p>
        </p:txBody>
      </p:sp>
      <p:pic>
        <p:nvPicPr>
          <p:cNvPr id="2" name="Picture 1" descr="A blueprint of a computer&#10;&#10;AI-generated content may be incorrect.">
            <a:extLst>
              <a:ext uri="{FF2B5EF4-FFF2-40B4-BE49-F238E27FC236}">
                <a16:creationId xmlns:a16="http://schemas.microsoft.com/office/drawing/2014/main" id="{D6A69D9B-327E-D7C9-3783-6BA0ABFC8C17}"/>
              </a:ext>
            </a:extLst>
          </p:cNvPr>
          <p:cNvPicPr>
            <a:picLocks noChangeAspect="1"/>
          </p:cNvPicPr>
          <p:nvPr/>
        </p:nvPicPr>
        <p:blipFill>
          <a:blip r:embed="rId3"/>
          <a:stretch>
            <a:fillRect/>
          </a:stretch>
        </p:blipFill>
        <p:spPr>
          <a:xfrm>
            <a:off x="0" y="1860812"/>
            <a:ext cx="12192000" cy="3719083"/>
          </a:xfrm>
          <a:prstGeom prst="rect">
            <a:avLst/>
          </a:prstGeom>
        </p:spPr>
      </p:pic>
    </p:spTree>
    <p:extLst>
      <p:ext uri="{BB962C8B-B14F-4D97-AF65-F5344CB8AC3E}">
        <p14:creationId xmlns:p14="http://schemas.microsoft.com/office/powerpoint/2010/main" val="2057101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B0566-661F-123D-0D4A-7183CEDBE36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9D002A1-3471-33C3-AE18-412A5B1F2666}"/>
              </a:ext>
            </a:extLst>
          </p:cNvPr>
          <p:cNvSpPr>
            <a:spLocks noGrp="1"/>
          </p:cNvSpPr>
          <p:nvPr>
            <p:ph type="title"/>
          </p:nvPr>
        </p:nvSpPr>
        <p:spPr>
          <a:xfrm>
            <a:off x="838200" y="365125"/>
            <a:ext cx="10515600" cy="1325563"/>
          </a:xfrm>
        </p:spPr>
        <p:txBody>
          <a:bodyPr/>
          <a:lstStyle/>
          <a:p>
            <a:r>
              <a:rPr lang="en-GB"/>
              <a:t>VGA transistor Core</a:t>
            </a:r>
            <a:br>
              <a:rPr lang="en-GB"/>
            </a:br>
            <a:r>
              <a:rPr lang="en-GB"/>
              <a:t>Layout </a:t>
            </a:r>
            <a:endParaRPr lang="en-US"/>
          </a:p>
        </p:txBody>
      </p:sp>
      <p:pic>
        <p:nvPicPr>
          <p:cNvPr id="5" name="Picture 4" descr="A blueprint of a computer&#10;&#10;AI-generated content may be incorrect.">
            <a:extLst>
              <a:ext uri="{FF2B5EF4-FFF2-40B4-BE49-F238E27FC236}">
                <a16:creationId xmlns:a16="http://schemas.microsoft.com/office/drawing/2014/main" id="{9233E326-7023-C4FC-7650-8B0E42D5F381}"/>
              </a:ext>
            </a:extLst>
          </p:cNvPr>
          <p:cNvPicPr>
            <a:picLocks noChangeAspect="1"/>
          </p:cNvPicPr>
          <p:nvPr/>
        </p:nvPicPr>
        <p:blipFill>
          <a:blip r:embed="rId3"/>
          <a:stretch>
            <a:fillRect/>
          </a:stretch>
        </p:blipFill>
        <p:spPr>
          <a:xfrm>
            <a:off x="952500" y="1727106"/>
            <a:ext cx="10287000" cy="4345081"/>
          </a:xfrm>
          <a:prstGeom prst="rect">
            <a:avLst/>
          </a:prstGeom>
        </p:spPr>
      </p:pic>
    </p:spTree>
    <p:extLst>
      <p:ext uri="{BB962C8B-B14F-4D97-AF65-F5344CB8AC3E}">
        <p14:creationId xmlns:p14="http://schemas.microsoft.com/office/powerpoint/2010/main" val="3055253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EE630-5CE2-472A-693B-614C23563ADC}"/>
              </a:ext>
            </a:extLst>
          </p:cNvPr>
          <p:cNvSpPr>
            <a:spLocks noGrp="1"/>
          </p:cNvSpPr>
          <p:nvPr>
            <p:ph type="title"/>
          </p:nvPr>
        </p:nvSpPr>
        <p:spPr>
          <a:xfrm>
            <a:off x="838200" y="365125"/>
            <a:ext cx="10515600" cy="1053421"/>
          </a:xfrm>
        </p:spPr>
        <p:txBody>
          <a:bodyPr/>
          <a:lstStyle/>
          <a:p>
            <a:r>
              <a:rPr lang="en-US"/>
              <a:t>LNA Layout</a:t>
            </a:r>
          </a:p>
        </p:txBody>
      </p:sp>
      <p:pic>
        <p:nvPicPr>
          <p:cNvPr id="4" name="Content Placeholder 3" descr="A computer screen shot of a computer&#10;&#10;AI-generated content may be incorrect.">
            <a:extLst>
              <a:ext uri="{FF2B5EF4-FFF2-40B4-BE49-F238E27FC236}">
                <a16:creationId xmlns:a16="http://schemas.microsoft.com/office/drawing/2014/main" id="{432D75B5-FB39-D53A-F9AD-FAB3675FCCC7}"/>
              </a:ext>
            </a:extLst>
          </p:cNvPr>
          <p:cNvPicPr>
            <a:picLocks noGrp="1" noChangeAspect="1"/>
          </p:cNvPicPr>
          <p:nvPr>
            <p:ph idx="1"/>
          </p:nvPr>
        </p:nvPicPr>
        <p:blipFill>
          <a:blip r:embed="rId2"/>
          <a:stretch>
            <a:fillRect/>
          </a:stretch>
        </p:blipFill>
        <p:spPr>
          <a:xfrm>
            <a:off x="3048768" y="1499054"/>
            <a:ext cx="6344837" cy="4351338"/>
          </a:xfrm>
        </p:spPr>
      </p:pic>
      <p:sp>
        <p:nvSpPr>
          <p:cNvPr id="6" name="Rectangle 5">
            <a:extLst>
              <a:ext uri="{FF2B5EF4-FFF2-40B4-BE49-F238E27FC236}">
                <a16:creationId xmlns:a16="http://schemas.microsoft.com/office/drawing/2014/main" id="{BCB82F06-75FD-6A1C-1FDA-EEC63F0F7C9B}"/>
              </a:ext>
            </a:extLst>
          </p:cNvPr>
          <p:cNvSpPr/>
          <p:nvPr/>
        </p:nvSpPr>
        <p:spPr>
          <a:xfrm>
            <a:off x="3560355" y="1682931"/>
            <a:ext cx="5315130" cy="10791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4D03DF-5100-5720-0951-1C9E87F4BF5B}"/>
              </a:ext>
            </a:extLst>
          </p:cNvPr>
          <p:cNvSpPr/>
          <p:nvPr/>
        </p:nvSpPr>
        <p:spPr>
          <a:xfrm>
            <a:off x="3288212" y="3185161"/>
            <a:ext cx="5848530" cy="124242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B6D3B3-3FB8-0AD5-6A41-AC4E60D40E93}"/>
              </a:ext>
            </a:extLst>
          </p:cNvPr>
          <p:cNvSpPr/>
          <p:nvPr/>
        </p:nvSpPr>
        <p:spPr>
          <a:xfrm>
            <a:off x="5084354" y="4284618"/>
            <a:ext cx="2310674" cy="154722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CB6F92-B6BC-2413-FF95-6A6D3648CFE4}"/>
              </a:ext>
            </a:extLst>
          </p:cNvPr>
          <p:cNvSpPr/>
          <p:nvPr/>
        </p:nvSpPr>
        <p:spPr>
          <a:xfrm>
            <a:off x="5846353" y="2444932"/>
            <a:ext cx="797561" cy="63282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900DD5A-0BB1-9AA8-19B2-CEED407C6C9E}"/>
              </a:ext>
            </a:extLst>
          </p:cNvPr>
          <p:cNvCxnSpPr>
            <a:cxnSpLocks/>
          </p:cNvCxnSpPr>
          <p:nvPr/>
        </p:nvCxnSpPr>
        <p:spPr>
          <a:xfrm>
            <a:off x="8881022" y="2060406"/>
            <a:ext cx="1604448" cy="321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EB8B799-DFF1-6023-E9DC-A96D85E657B5}"/>
              </a:ext>
            </a:extLst>
          </p:cNvPr>
          <p:cNvSpPr txBox="1"/>
          <p:nvPr/>
        </p:nvSpPr>
        <p:spPr>
          <a:xfrm>
            <a:off x="9940045" y="4018843"/>
            <a:ext cx="1545736"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Source</a:t>
            </a:r>
          </a:p>
          <a:p>
            <a:r>
              <a:rPr lang="en-US">
                <a:solidFill>
                  <a:srgbClr val="FFFF00"/>
                </a:solidFill>
              </a:rPr>
              <a:t>Inductors</a:t>
            </a:r>
          </a:p>
        </p:txBody>
      </p:sp>
      <p:cxnSp>
        <p:nvCxnSpPr>
          <p:cNvPr id="14" name="Straight Arrow Connector 13">
            <a:extLst>
              <a:ext uri="{FF2B5EF4-FFF2-40B4-BE49-F238E27FC236}">
                <a16:creationId xmlns:a16="http://schemas.microsoft.com/office/drawing/2014/main" id="{79493B3E-BDE3-C959-6EF3-9AFFE10CAD73}"/>
              </a:ext>
            </a:extLst>
          </p:cNvPr>
          <p:cNvCxnSpPr>
            <a:cxnSpLocks/>
          </p:cNvCxnSpPr>
          <p:nvPr/>
        </p:nvCxnSpPr>
        <p:spPr>
          <a:xfrm>
            <a:off x="9142279" y="3638834"/>
            <a:ext cx="1604448" cy="321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D5463D4-CB39-9DE3-FADB-1895A3D0AA58}"/>
              </a:ext>
            </a:extLst>
          </p:cNvPr>
          <p:cNvSpPr txBox="1"/>
          <p:nvPr/>
        </p:nvSpPr>
        <p:spPr>
          <a:xfrm>
            <a:off x="9809416" y="2418643"/>
            <a:ext cx="1545736"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Drain</a:t>
            </a:r>
          </a:p>
          <a:p>
            <a:r>
              <a:rPr lang="en-US">
                <a:solidFill>
                  <a:srgbClr val="FFFF00"/>
                </a:solidFill>
              </a:rPr>
              <a:t>Inductors</a:t>
            </a:r>
          </a:p>
        </p:txBody>
      </p:sp>
      <p:cxnSp>
        <p:nvCxnSpPr>
          <p:cNvPr id="16" name="Straight Arrow Connector 15">
            <a:extLst>
              <a:ext uri="{FF2B5EF4-FFF2-40B4-BE49-F238E27FC236}">
                <a16:creationId xmlns:a16="http://schemas.microsoft.com/office/drawing/2014/main" id="{892FCF49-3983-43D8-6C7D-814256C9B548}"/>
              </a:ext>
            </a:extLst>
          </p:cNvPr>
          <p:cNvCxnSpPr>
            <a:cxnSpLocks/>
          </p:cNvCxnSpPr>
          <p:nvPr/>
        </p:nvCxnSpPr>
        <p:spPr>
          <a:xfrm flipH="1">
            <a:off x="1983727" y="2659120"/>
            <a:ext cx="3827523" cy="473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552795A-C912-DADF-E6D9-DE25543CBC90}"/>
              </a:ext>
            </a:extLst>
          </p:cNvPr>
          <p:cNvSpPr txBox="1"/>
          <p:nvPr/>
        </p:nvSpPr>
        <p:spPr>
          <a:xfrm>
            <a:off x="719844" y="3147986"/>
            <a:ext cx="1545736"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Resonating Capacitor</a:t>
            </a:r>
          </a:p>
        </p:txBody>
      </p:sp>
      <p:cxnSp>
        <p:nvCxnSpPr>
          <p:cNvPr id="18" name="Straight Arrow Connector 17">
            <a:extLst>
              <a:ext uri="{FF2B5EF4-FFF2-40B4-BE49-F238E27FC236}">
                <a16:creationId xmlns:a16="http://schemas.microsoft.com/office/drawing/2014/main" id="{AB057A52-10D7-4A6E-3F1B-72E7C569D144}"/>
              </a:ext>
            </a:extLst>
          </p:cNvPr>
          <p:cNvCxnSpPr>
            <a:cxnSpLocks/>
          </p:cNvCxnSpPr>
          <p:nvPr/>
        </p:nvCxnSpPr>
        <p:spPr>
          <a:xfrm flipH="1">
            <a:off x="2244984" y="4683861"/>
            <a:ext cx="2847808" cy="2233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A418FA36-51D8-AAAB-2E3F-C6E40096928A}"/>
              </a:ext>
            </a:extLst>
          </p:cNvPr>
          <p:cNvSpPr txBox="1"/>
          <p:nvPr/>
        </p:nvSpPr>
        <p:spPr>
          <a:xfrm>
            <a:off x="719844" y="4628443"/>
            <a:ext cx="1545736"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Input Balun</a:t>
            </a:r>
          </a:p>
        </p:txBody>
      </p:sp>
    </p:spTree>
    <p:extLst>
      <p:ext uri="{BB962C8B-B14F-4D97-AF65-F5344CB8AC3E}">
        <p14:creationId xmlns:p14="http://schemas.microsoft.com/office/powerpoint/2010/main" val="188965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419CE-857C-7897-861E-4374B03B4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51FB1-F612-C4C0-2DAA-FC247A1F9A7D}"/>
              </a:ext>
            </a:extLst>
          </p:cNvPr>
          <p:cNvSpPr>
            <a:spLocks noGrp="1"/>
          </p:cNvSpPr>
          <p:nvPr>
            <p:ph type="title"/>
          </p:nvPr>
        </p:nvSpPr>
        <p:spPr/>
        <p:txBody>
          <a:bodyPr/>
          <a:lstStyle/>
          <a:p>
            <a:r>
              <a:rPr lang="en-US"/>
              <a:t>Low-Noise Amplifier: Single Device Layout</a:t>
            </a:r>
            <a:endParaRPr lang="en-US" b="1"/>
          </a:p>
        </p:txBody>
      </p:sp>
      <p:pic>
        <p:nvPicPr>
          <p:cNvPr id="5" name="Content Placeholder 4">
            <a:extLst>
              <a:ext uri="{FF2B5EF4-FFF2-40B4-BE49-F238E27FC236}">
                <a16:creationId xmlns:a16="http://schemas.microsoft.com/office/drawing/2014/main" id="{2114D28D-40D2-CCE6-1422-A8EE7CE87FA1}"/>
              </a:ext>
            </a:extLst>
          </p:cNvPr>
          <p:cNvPicPr>
            <a:picLocks noGrp="1" noChangeAspect="1"/>
          </p:cNvPicPr>
          <p:nvPr>
            <p:ph idx="1"/>
          </p:nvPr>
        </p:nvPicPr>
        <p:blipFill>
          <a:blip r:embed="rId2"/>
          <a:stretch>
            <a:fillRect/>
          </a:stretch>
        </p:blipFill>
        <p:spPr>
          <a:xfrm>
            <a:off x="2013986" y="1696836"/>
            <a:ext cx="8164027" cy="4351338"/>
          </a:xfrm>
        </p:spPr>
      </p:pic>
    </p:spTree>
    <p:extLst>
      <p:ext uri="{BB962C8B-B14F-4D97-AF65-F5344CB8AC3E}">
        <p14:creationId xmlns:p14="http://schemas.microsoft.com/office/powerpoint/2010/main" val="1616317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6DCA-1484-CE53-FE35-987FFEAC347C}"/>
              </a:ext>
            </a:extLst>
          </p:cNvPr>
          <p:cNvSpPr>
            <a:spLocks noGrp="1"/>
          </p:cNvSpPr>
          <p:nvPr>
            <p:ph type="title"/>
          </p:nvPr>
        </p:nvSpPr>
        <p:spPr/>
        <p:txBody>
          <a:bodyPr/>
          <a:lstStyle/>
          <a:p>
            <a:r>
              <a:rPr lang="en-GB"/>
              <a:t>Mixer</a:t>
            </a:r>
          </a:p>
        </p:txBody>
      </p:sp>
      <p:pic>
        <p:nvPicPr>
          <p:cNvPr id="13" name="Content Placeholder 12">
            <a:extLst>
              <a:ext uri="{FF2B5EF4-FFF2-40B4-BE49-F238E27FC236}">
                <a16:creationId xmlns:a16="http://schemas.microsoft.com/office/drawing/2014/main" id="{A0539808-B4A5-10A1-FB6E-55E058FC9071}"/>
              </a:ext>
            </a:extLst>
          </p:cNvPr>
          <p:cNvPicPr>
            <a:picLocks noGrp="1" noChangeAspect="1"/>
          </p:cNvPicPr>
          <p:nvPr>
            <p:ph idx="1"/>
          </p:nvPr>
        </p:nvPicPr>
        <p:blipFill>
          <a:blip r:embed="rId2"/>
          <a:stretch>
            <a:fillRect/>
          </a:stretch>
        </p:blipFill>
        <p:spPr>
          <a:xfrm>
            <a:off x="838200" y="1823605"/>
            <a:ext cx="10515600" cy="3948977"/>
          </a:xfrm>
        </p:spPr>
      </p:pic>
    </p:spTree>
    <p:extLst>
      <p:ext uri="{BB962C8B-B14F-4D97-AF65-F5344CB8AC3E}">
        <p14:creationId xmlns:p14="http://schemas.microsoft.com/office/powerpoint/2010/main" val="24567181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Content Placeholder 34">
            <a:extLst>
              <a:ext uri="{FF2B5EF4-FFF2-40B4-BE49-F238E27FC236}">
                <a16:creationId xmlns:a16="http://schemas.microsoft.com/office/drawing/2014/main" id="{FEDC5E8D-7538-5620-BF22-6E1F37DC00A4}"/>
              </a:ext>
            </a:extLst>
          </p:cNvPr>
          <p:cNvPicPr>
            <a:picLocks noGrp="1" noChangeAspect="1"/>
          </p:cNvPicPr>
          <p:nvPr>
            <p:ph idx="1"/>
          </p:nvPr>
        </p:nvPicPr>
        <p:blipFill>
          <a:blip r:embed="rId2"/>
          <a:stretch>
            <a:fillRect/>
          </a:stretch>
        </p:blipFill>
        <p:spPr>
          <a:xfrm>
            <a:off x="2478664" y="1556101"/>
            <a:ext cx="7120371" cy="4351338"/>
          </a:xfrm>
        </p:spPr>
      </p:pic>
      <p:sp>
        <p:nvSpPr>
          <p:cNvPr id="2" name="Title 1">
            <a:extLst>
              <a:ext uri="{FF2B5EF4-FFF2-40B4-BE49-F238E27FC236}">
                <a16:creationId xmlns:a16="http://schemas.microsoft.com/office/drawing/2014/main" id="{940CFB59-15AF-5C14-3CF3-82FA68F6CB3D}"/>
              </a:ext>
            </a:extLst>
          </p:cNvPr>
          <p:cNvSpPr>
            <a:spLocks noGrp="1"/>
          </p:cNvSpPr>
          <p:nvPr>
            <p:ph type="title"/>
          </p:nvPr>
        </p:nvSpPr>
        <p:spPr/>
        <p:txBody>
          <a:bodyPr/>
          <a:lstStyle/>
          <a:p>
            <a:r>
              <a:rPr lang="en-GB"/>
              <a:t>Frequency Multipliers</a:t>
            </a:r>
          </a:p>
        </p:txBody>
      </p:sp>
      <p:sp>
        <p:nvSpPr>
          <p:cNvPr id="6" name="Rectangle 5">
            <a:extLst>
              <a:ext uri="{FF2B5EF4-FFF2-40B4-BE49-F238E27FC236}">
                <a16:creationId xmlns:a16="http://schemas.microsoft.com/office/drawing/2014/main" id="{7C623FA8-C46A-67D0-F3A4-777DD294B372}"/>
              </a:ext>
            </a:extLst>
          </p:cNvPr>
          <p:cNvSpPr/>
          <p:nvPr/>
        </p:nvSpPr>
        <p:spPr>
          <a:xfrm>
            <a:off x="5334000" y="5562600"/>
            <a:ext cx="1409700" cy="279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946913-5858-8D40-BAE0-8942961BE183}"/>
              </a:ext>
            </a:extLst>
          </p:cNvPr>
          <p:cNvSpPr txBox="1"/>
          <p:nvPr/>
        </p:nvSpPr>
        <p:spPr>
          <a:xfrm>
            <a:off x="177800" y="4412543"/>
            <a:ext cx="177028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Devices Layout</a:t>
            </a:r>
          </a:p>
        </p:txBody>
      </p:sp>
      <p:cxnSp>
        <p:nvCxnSpPr>
          <p:cNvPr id="11" name="Straight Arrow Connector 10">
            <a:extLst>
              <a:ext uri="{FF2B5EF4-FFF2-40B4-BE49-F238E27FC236}">
                <a16:creationId xmlns:a16="http://schemas.microsoft.com/office/drawing/2014/main" id="{486FF152-5DDB-ADA8-6779-88B1F5A510ED}"/>
              </a:ext>
            </a:extLst>
          </p:cNvPr>
          <p:cNvCxnSpPr>
            <a:cxnSpLocks/>
            <a:stCxn id="6" idx="1"/>
            <a:endCxn id="9" idx="3"/>
          </p:cNvCxnSpPr>
          <p:nvPr/>
        </p:nvCxnSpPr>
        <p:spPr>
          <a:xfrm flipH="1" flipV="1">
            <a:off x="1948080" y="4597209"/>
            <a:ext cx="3385920" cy="11050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2BD9934E-478E-5DCF-0460-246333FCC9BE}"/>
              </a:ext>
            </a:extLst>
          </p:cNvPr>
          <p:cNvSpPr/>
          <p:nvPr/>
        </p:nvSpPr>
        <p:spPr>
          <a:xfrm>
            <a:off x="4997938" y="3355357"/>
            <a:ext cx="2164987" cy="21945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71BA59E-B8DD-0E75-1D4F-0462BFEC7E30}"/>
              </a:ext>
            </a:extLst>
          </p:cNvPr>
          <p:cNvSpPr txBox="1"/>
          <p:nvPr/>
        </p:nvSpPr>
        <p:spPr>
          <a:xfrm>
            <a:off x="10240046" y="3749808"/>
            <a:ext cx="1770280"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Output Transformers</a:t>
            </a:r>
          </a:p>
        </p:txBody>
      </p:sp>
      <p:cxnSp>
        <p:nvCxnSpPr>
          <p:cNvPr id="18" name="Straight Arrow Connector 17">
            <a:extLst>
              <a:ext uri="{FF2B5EF4-FFF2-40B4-BE49-F238E27FC236}">
                <a16:creationId xmlns:a16="http://schemas.microsoft.com/office/drawing/2014/main" id="{2B62E7BE-9F18-207A-81A0-6F9F92D03D61}"/>
              </a:ext>
            </a:extLst>
          </p:cNvPr>
          <p:cNvCxnSpPr>
            <a:cxnSpLocks/>
            <a:stCxn id="15" idx="3"/>
            <a:endCxn id="16" idx="1"/>
          </p:cNvCxnSpPr>
          <p:nvPr/>
        </p:nvCxnSpPr>
        <p:spPr>
          <a:xfrm flipV="1">
            <a:off x="7162925" y="4072974"/>
            <a:ext cx="3077121" cy="379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F1B6D3B3-3FB8-0AD5-6A41-AC4E60D40E93}"/>
              </a:ext>
            </a:extLst>
          </p:cNvPr>
          <p:cNvSpPr/>
          <p:nvPr/>
        </p:nvSpPr>
        <p:spPr>
          <a:xfrm>
            <a:off x="2895963" y="1755760"/>
            <a:ext cx="2614282" cy="27095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85BC0319-8A94-D221-E61C-CC30E7C3DBCF}"/>
              </a:ext>
            </a:extLst>
          </p:cNvPr>
          <p:cNvSpPr/>
          <p:nvPr/>
        </p:nvSpPr>
        <p:spPr>
          <a:xfrm>
            <a:off x="6681757" y="1739547"/>
            <a:ext cx="2645665" cy="27095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TextBox 22">
            <a:extLst>
              <a:ext uri="{FF2B5EF4-FFF2-40B4-BE49-F238E27FC236}">
                <a16:creationId xmlns:a16="http://schemas.microsoft.com/office/drawing/2014/main" id="{C662CE6D-F19C-479D-6102-D828C0C8FCA4}"/>
              </a:ext>
            </a:extLst>
          </p:cNvPr>
          <p:cNvSpPr txBox="1"/>
          <p:nvPr/>
        </p:nvSpPr>
        <p:spPr>
          <a:xfrm>
            <a:off x="7162925" y="586604"/>
            <a:ext cx="1770280"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Series Inductors</a:t>
            </a:r>
          </a:p>
        </p:txBody>
      </p:sp>
      <p:cxnSp>
        <p:nvCxnSpPr>
          <p:cNvPr id="25" name="Straight Arrow Connector 24">
            <a:extLst>
              <a:ext uri="{FF2B5EF4-FFF2-40B4-BE49-F238E27FC236}">
                <a16:creationId xmlns:a16="http://schemas.microsoft.com/office/drawing/2014/main" id="{12FD303E-CFB0-6C03-8CD1-1372351EA577}"/>
              </a:ext>
            </a:extLst>
          </p:cNvPr>
          <p:cNvCxnSpPr>
            <a:cxnSpLocks/>
            <a:endCxn id="23" idx="1"/>
          </p:cNvCxnSpPr>
          <p:nvPr/>
        </p:nvCxnSpPr>
        <p:spPr>
          <a:xfrm flipV="1">
            <a:off x="5510245" y="909770"/>
            <a:ext cx="1652680" cy="22007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971C78C-29EA-1118-C984-DB020F3DB06E}"/>
              </a:ext>
            </a:extLst>
          </p:cNvPr>
          <p:cNvCxnSpPr>
            <a:cxnSpLocks/>
            <a:endCxn id="23" idx="2"/>
          </p:cNvCxnSpPr>
          <p:nvPr/>
        </p:nvCxnSpPr>
        <p:spPr>
          <a:xfrm flipV="1">
            <a:off x="8048065" y="1232935"/>
            <a:ext cx="0" cy="4577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16881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5382-EA73-D25E-1727-96C7EAEAF4B4}"/>
              </a:ext>
            </a:extLst>
          </p:cNvPr>
          <p:cNvSpPr>
            <a:spLocks noGrp="1"/>
          </p:cNvSpPr>
          <p:nvPr>
            <p:ph type="title"/>
          </p:nvPr>
        </p:nvSpPr>
        <p:spPr>
          <a:xfrm>
            <a:off x="571500" y="0"/>
            <a:ext cx="10515600" cy="1325563"/>
          </a:xfrm>
        </p:spPr>
        <p:txBody>
          <a:bodyPr/>
          <a:lstStyle/>
          <a:p>
            <a:r>
              <a:rPr lang="en-GB"/>
              <a:t>LO Buffer</a:t>
            </a:r>
          </a:p>
        </p:txBody>
      </p:sp>
      <p:pic>
        <p:nvPicPr>
          <p:cNvPr id="12" name="Content Placeholder 11">
            <a:extLst>
              <a:ext uri="{FF2B5EF4-FFF2-40B4-BE49-F238E27FC236}">
                <a16:creationId xmlns:a16="http://schemas.microsoft.com/office/drawing/2014/main" id="{0C942895-EF91-9697-5B10-6E8D660D610F}"/>
              </a:ext>
            </a:extLst>
          </p:cNvPr>
          <p:cNvPicPr>
            <a:picLocks noGrp="1" noChangeAspect="1"/>
          </p:cNvPicPr>
          <p:nvPr>
            <p:ph idx="1"/>
          </p:nvPr>
        </p:nvPicPr>
        <p:blipFill>
          <a:blip r:embed="rId2"/>
          <a:stretch>
            <a:fillRect/>
          </a:stretch>
        </p:blipFill>
        <p:spPr>
          <a:xfrm>
            <a:off x="2505052" y="1066800"/>
            <a:ext cx="6318238" cy="5040313"/>
          </a:xfrm>
        </p:spPr>
      </p:pic>
      <p:sp>
        <p:nvSpPr>
          <p:cNvPr id="13" name="Rectangle 12">
            <a:extLst>
              <a:ext uri="{FF2B5EF4-FFF2-40B4-BE49-F238E27FC236}">
                <a16:creationId xmlns:a16="http://schemas.microsoft.com/office/drawing/2014/main" id="{D975D6B8-CFB0-B925-766E-DCBF7B093988}"/>
              </a:ext>
            </a:extLst>
          </p:cNvPr>
          <p:cNvSpPr/>
          <p:nvPr/>
        </p:nvSpPr>
        <p:spPr>
          <a:xfrm>
            <a:off x="4864100" y="4000500"/>
            <a:ext cx="1409700" cy="279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BFAA451-A746-CD8D-00BB-0625F7FFB6AF}"/>
              </a:ext>
            </a:extLst>
          </p:cNvPr>
          <p:cNvSpPr txBox="1"/>
          <p:nvPr/>
        </p:nvSpPr>
        <p:spPr>
          <a:xfrm>
            <a:off x="241242" y="2822222"/>
            <a:ext cx="177028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Devices Layout</a:t>
            </a:r>
          </a:p>
        </p:txBody>
      </p:sp>
      <p:cxnSp>
        <p:nvCxnSpPr>
          <p:cNvPr id="15" name="Straight Arrow Connector 14">
            <a:extLst>
              <a:ext uri="{FF2B5EF4-FFF2-40B4-BE49-F238E27FC236}">
                <a16:creationId xmlns:a16="http://schemas.microsoft.com/office/drawing/2014/main" id="{23567DF4-0192-9AB4-864D-457E5A58B372}"/>
              </a:ext>
            </a:extLst>
          </p:cNvPr>
          <p:cNvCxnSpPr>
            <a:cxnSpLocks/>
            <a:endCxn id="14" idx="3"/>
          </p:cNvCxnSpPr>
          <p:nvPr/>
        </p:nvCxnSpPr>
        <p:spPr>
          <a:xfrm flipH="1" flipV="1">
            <a:off x="2011522" y="3006888"/>
            <a:ext cx="3385920" cy="11050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B8D9DAF5-FADF-9B4F-3240-E8F150A2AF02}"/>
              </a:ext>
            </a:extLst>
          </p:cNvPr>
          <p:cNvSpPr/>
          <p:nvPr/>
        </p:nvSpPr>
        <p:spPr>
          <a:xfrm>
            <a:off x="2628899" y="4457699"/>
            <a:ext cx="5956301" cy="15367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7" name="Straight Arrow Connector 16">
            <a:extLst>
              <a:ext uri="{FF2B5EF4-FFF2-40B4-BE49-F238E27FC236}">
                <a16:creationId xmlns:a16="http://schemas.microsoft.com/office/drawing/2014/main" id="{3A0A3866-3DEE-CC78-EF86-79E86B8DF1AB}"/>
              </a:ext>
            </a:extLst>
          </p:cNvPr>
          <p:cNvCxnSpPr>
            <a:cxnSpLocks/>
          </p:cNvCxnSpPr>
          <p:nvPr/>
        </p:nvCxnSpPr>
        <p:spPr>
          <a:xfrm flipV="1">
            <a:off x="8585200" y="3559433"/>
            <a:ext cx="1562100" cy="1685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10AB03D-EE36-C27E-BF7E-700B7C734FB4}"/>
              </a:ext>
            </a:extLst>
          </p:cNvPr>
          <p:cNvSpPr txBox="1"/>
          <p:nvPr/>
        </p:nvSpPr>
        <p:spPr>
          <a:xfrm>
            <a:off x="10045642" y="3113901"/>
            <a:ext cx="177028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Gate Shunt LC</a:t>
            </a:r>
          </a:p>
        </p:txBody>
      </p:sp>
      <p:sp>
        <p:nvSpPr>
          <p:cNvPr id="20" name="Rectangle 19">
            <a:extLst>
              <a:ext uri="{FF2B5EF4-FFF2-40B4-BE49-F238E27FC236}">
                <a16:creationId xmlns:a16="http://schemas.microsoft.com/office/drawing/2014/main" id="{81665009-1D78-00B1-6575-03675455245D}"/>
              </a:ext>
            </a:extLst>
          </p:cNvPr>
          <p:cNvSpPr/>
          <p:nvPr/>
        </p:nvSpPr>
        <p:spPr>
          <a:xfrm>
            <a:off x="2628899" y="1198643"/>
            <a:ext cx="5956301" cy="25099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1" name="Straight Arrow Connector 20">
            <a:extLst>
              <a:ext uri="{FF2B5EF4-FFF2-40B4-BE49-F238E27FC236}">
                <a16:creationId xmlns:a16="http://schemas.microsoft.com/office/drawing/2014/main" id="{38834B53-B2D5-737E-2E49-725BA31B65DC}"/>
              </a:ext>
            </a:extLst>
          </p:cNvPr>
          <p:cNvCxnSpPr>
            <a:cxnSpLocks/>
          </p:cNvCxnSpPr>
          <p:nvPr/>
        </p:nvCxnSpPr>
        <p:spPr>
          <a:xfrm flipV="1">
            <a:off x="8704245" y="1401763"/>
            <a:ext cx="1912955" cy="12958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F18623BD-089D-5462-660E-E03297406F0A}"/>
              </a:ext>
            </a:extLst>
          </p:cNvPr>
          <p:cNvSpPr txBox="1"/>
          <p:nvPr/>
        </p:nvSpPr>
        <p:spPr>
          <a:xfrm>
            <a:off x="10147300" y="882134"/>
            <a:ext cx="2071705"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Output Matching</a:t>
            </a:r>
          </a:p>
        </p:txBody>
      </p:sp>
    </p:spTree>
    <p:extLst>
      <p:ext uri="{BB962C8B-B14F-4D97-AF65-F5344CB8AC3E}">
        <p14:creationId xmlns:p14="http://schemas.microsoft.com/office/powerpoint/2010/main" val="34127042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B513-99D0-70F0-D2B5-FB6772EAA54F}"/>
              </a:ext>
            </a:extLst>
          </p:cNvPr>
          <p:cNvSpPr>
            <a:spLocks noGrp="1"/>
          </p:cNvSpPr>
          <p:nvPr>
            <p:ph type="title"/>
          </p:nvPr>
        </p:nvSpPr>
        <p:spPr/>
        <p:txBody>
          <a:bodyPr/>
          <a:lstStyle/>
          <a:p>
            <a:r>
              <a:rPr lang="en-GB"/>
              <a:t>Frequency Multiplier: Devices</a:t>
            </a:r>
          </a:p>
        </p:txBody>
      </p:sp>
      <p:pic>
        <p:nvPicPr>
          <p:cNvPr id="5" name="Content Placeholder 4">
            <a:extLst>
              <a:ext uri="{FF2B5EF4-FFF2-40B4-BE49-F238E27FC236}">
                <a16:creationId xmlns:a16="http://schemas.microsoft.com/office/drawing/2014/main" id="{F84616E6-064B-8DF3-4236-EA628F8DEB02}"/>
              </a:ext>
            </a:extLst>
          </p:cNvPr>
          <p:cNvPicPr>
            <a:picLocks noGrp="1" noChangeAspect="1"/>
          </p:cNvPicPr>
          <p:nvPr>
            <p:ph idx="1"/>
          </p:nvPr>
        </p:nvPicPr>
        <p:blipFill>
          <a:blip r:embed="rId2"/>
          <a:stretch>
            <a:fillRect/>
          </a:stretch>
        </p:blipFill>
        <p:spPr>
          <a:xfrm>
            <a:off x="1567995" y="1690688"/>
            <a:ext cx="8452189" cy="4423807"/>
          </a:xfrm>
        </p:spPr>
      </p:pic>
    </p:spTree>
    <p:extLst>
      <p:ext uri="{BB962C8B-B14F-4D97-AF65-F5344CB8AC3E}">
        <p14:creationId xmlns:p14="http://schemas.microsoft.com/office/powerpoint/2010/main" val="14787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1F861-8448-84C3-92EE-88BDC00C0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341C0-98E1-2766-D21B-8771F85A06CB}"/>
              </a:ext>
            </a:extLst>
          </p:cNvPr>
          <p:cNvSpPr>
            <a:spLocks noGrp="1"/>
          </p:cNvSpPr>
          <p:nvPr>
            <p:ph type="title"/>
          </p:nvPr>
        </p:nvSpPr>
        <p:spPr>
          <a:xfrm>
            <a:off x="838200" y="365125"/>
            <a:ext cx="11245402" cy="1336295"/>
          </a:xfrm>
        </p:spPr>
        <p:txBody>
          <a:bodyPr/>
          <a:lstStyle/>
          <a:p>
            <a:r>
              <a:rPr lang="en-GB"/>
              <a:t>Intro to Radar Systems: Full Chip Layout</a:t>
            </a:r>
          </a:p>
        </p:txBody>
      </p:sp>
      <p:pic>
        <p:nvPicPr>
          <p:cNvPr id="5" name="Content Placeholder 4">
            <a:extLst>
              <a:ext uri="{FF2B5EF4-FFF2-40B4-BE49-F238E27FC236}">
                <a16:creationId xmlns:a16="http://schemas.microsoft.com/office/drawing/2014/main" id="{554BC688-C13F-B674-23CA-583052B66694}"/>
              </a:ext>
            </a:extLst>
          </p:cNvPr>
          <p:cNvPicPr>
            <a:picLocks noGrp="1" noChangeAspect="1"/>
          </p:cNvPicPr>
          <p:nvPr>
            <p:ph idx="1"/>
          </p:nvPr>
        </p:nvPicPr>
        <p:blipFill>
          <a:blip r:embed="rId2"/>
          <a:stretch>
            <a:fillRect/>
          </a:stretch>
        </p:blipFill>
        <p:spPr>
          <a:xfrm>
            <a:off x="830457" y="1411008"/>
            <a:ext cx="10239732" cy="4765955"/>
          </a:xfrm>
        </p:spPr>
      </p:pic>
      <p:sp>
        <p:nvSpPr>
          <p:cNvPr id="4" name="Rectangle 3">
            <a:extLst>
              <a:ext uri="{FF2B5EF4-FFF2-40B4-BE49-F238E27FC236}">
                <a16:creationId xmlns:a16="http://schemas.microsoft.com/office/drawing/2014/main" id="{24BE4C11-18EE-FB14-517E-983DE6E78846}"/>
              </a:ext>
            </a:extLst>
          </p:cNvPr>
          <p:cNvSpPr/>
          <p:nvPr/>
        </p:nvSpPr>
        <p:spPr>
          <a:xfrm>
            <a:off x="6666774" y="2731848"/>
            <a:ext cx="4182396" cy="19593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C828BB-D28C-290D-1AAA-B85D148990A6}"/>
              </a:ext>
            </a:extLst>
          </p:cNvPr>
          <p:cNvSpPr/>
          <p:nvPr/>
        </p:nvSpPr>
        <p:spPr>
          <a:xfrm>
            <a:off x="6453862" y="4950612"/>
            <a:ext cx="4182396" cy="10180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90CFBD-BDAF-1284-BCA8-18E74E232A8A}"/>
              </a:ext>
            </a:extLst>
          </p:cNvPr>
          <p:cNvSpPr/>
          <p:nvPr/>
        </p:nvSpPr>
        <p:spPr>
          <a:xfrm>
            <a:off x="5949597" y="1700906"/>
            <a:ext cx="4182396" cy="10180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7847622-6B27-31F3-9617-D716B4D02256}"/>
              </a:ext>
            </a:extLst>
          </p:cNvPr>
          <p:cNvSpPr/>
          <p:nvPr/>
        </p:nvSpPr>
        <p:spPr>
          <a:xfrm>
            <a:off x="1769802" y="4087758"/>
            <a:ext cx="4171191" cy="20713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3C25D72-6C6E-8240-97E8-3EC3242C9503}"/>
              </a:ext>
            </a:extLst>
          </p:cNvPr>
          <p:cNvSpPr/>
          <p:nvPr/>
        </p:nvSpPr>
        <p:spPr>
          <a:xfrm>
            <a:off x="4649714" y="2731848"/>
            <a:ext cx="2019661" cy="13541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39864F-A3B4-D101-560A-45316EF763F1}"/>
              </a:ext>
            </a:extLst>
          </p:cNvPr>
          <p:cNvSpPr/>
          <p:nvPr/>
        </p:nvSpPr>
        <p:spPr>
          <a:xfrm>
            <a:off x="1646537" y="1409553"/>
            <a:ext cx="4126367" cy="186965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65F2DB5-3E05-525B-903D-385EDA9371DA}"/>
              </a:ext>
            </a:extLst>
          </p:cNvPr>
          <p:cNvCxnSpPr/>
          <p:nvPr/>
        </p:nvCxnSpPr>
        <p:spPr>
          <a:xfrm flipV="1">
            <a:off x="10166430" y="1853147"/>
            <a:ext cx="364726" cy="222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3F98ED1-152B-550C-DAB1-575BE6785E60}"/>
              </a:ext>
            </a:extLst>
          </p:cNvPr>
          <p:cNvCxnSpPr>
            <a:cxnSpLocks/>
          </p:cNvCxnSpPr>
          <p:nvPr/>
        </p:nvCxnSpPr>
        <p:spPr>
          <a:xfrm>
            <a:off x="10861193" y="4316427"/>
            <a:ext cx="656080" cy="315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FB05A6-AA1D-1507-C6B5-1C66E423571C}"/>
              </a:ext>
            </a:extLst>
          </p:cNvPr>
          <p:cNvCxnSpPr>
            <a:cxnSpLocks/>
          </p:cNvCxnSpPr>
          <p:nvPr/>
        </p:nvCxnSpPr>
        <p:spPr>
          <a:xfrm>
            <a:off x="10637076" y="5515456"/>
            <a:ext cx="712108" cy="580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5BDC8-37B1-43AE-A2A0-8A19E679AE8D}"/>
              </a:ext>
            </a:extLst>
          </p:cNvPr>
          <p:cNvCxnSpPr>
            <a:cxnSpLocks/>
          </p:cNvCxnSpPr>
          <p:nvPr/>
        </p:nvCxnSpPr>
        <p:spPr>
          <a:xfrm flipH="1" flipV="1">
            <a:off x="2474124" y="3746938"/>
            <a:ext cx="2145392" cy="9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57BB0CB-A1FB-492E-01FC-F2E4BE042688}"/>
              </a:ext>
            </a:extLst>
          </p:cNvPr>
          <p:cNvCxnSpPr>
            <a:cxnSpLocks/>
          </p:cNvCxnSpPr>
          <p:nvPr/>
        </p:nvCxnSpPr>
        <p:spPr>
          <a:xfrm flipH="1">
            <a:off x="1118211" y="4820689"/>
            <a:ext cx="655010" cy="132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90B9CA0-46A2-93D3-BE02-F2A5990FEAB3}"/>
              </a:ext>
            </a:extLst>
          </p:cNvPr>
          <p:cNvCxnSpPr>
            <a:cxnSpLocks/>
          </p:cNvCxnSpPr>
          <p:nvPr/>
        </p:nvCxnSpPr>
        <p:spPr>
          <a:xfrm flipH="1">
            <a:off x="1084594" y="2590718"/>
            <a:ext cx="587773" cy="450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4467170-84D2-0258-1582-4003E7FB5080}"/>
              </a:ext>
            </a:extLst>
          </p:cNvPr>
          <p:cNvSpPr txBox="1"/>
          <p:nvPr/>
        </p:nvSpPr>
        <p:spPr>
          <a:xfrm>
            <a:off x="10996920" y="4753308"/>
            <a:ext cx="1545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PA &amp; VGA</a:t>
            </a:r>
          </a:p>
        </p:txBody>
      </p:sp>
      <p:sp>
        <p:nvSpPr>
          <p:cNvPr id="19" name="TextBox 18">
            <a:extLst>
              <a:ext uri="{FF2B5EF4-FFF2-40B4-BE49-F238E27FC236}">
                <a16:creationId xmlns:a16="http://schemas.microsoft.com/office/drawing/2014/main" id="{A42E5FDB-9469-0445-292D-DF98D0CB236E}"/>
              </a:ext>
            </a:extLst>
          </p:cNvPr>
          <p:cNvSpPr txBox="1"/>
          <p:nvPr/>
        </p:nvSpPr>
        <p:spPr>
          <a:xfrm>
            <a:off x="10223714" y="1413955"/>
            <a:ext cx="1545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missing TIA</a:t>
            </a:r>
          </a:p>
        </p:txBody>
      </p:sp>
      <p:sp>
        <p:nvSpPr>
          <p:cNvPr id="20" name="TextBox 19">
            <a:extLst>
              <a:ext uri="{FF2B5EF4-FFF2-40B4-BE49-F238E27FC236}">
                <a16:creationId xmlns:a16="http://schemas.microsoft.com/office/drawing/2014/main" id="{E91C19D8-AE9C-F2AF-A1AD-648FD845B830}"/>
              </a:ext>
            </a:extLst>
          </p:cNvPr>
          <p:cNvSpPr txBox="1"/>
          <p:nvPr/>
        </p:nvSpPr>
        <p:spPr>
          <a:xfrm>
            <a:off x="10840037" y="5627366"/>
            <a:ext cx="1545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missing PLL</a:t>
            </a:r>
          </a:p>
        </p:txBody>
      </p:sp>
      <p:sp>
        <p:nvSpPr>
          <p:cNvPr id="21" name="TextBox 20">
            <a:extLst>
              <a:ext uri="{FF2B5EF4-FFF2-40B4-BE49-F238E27FC236}">
                <a16:creationId xmlns:a16="http://schemas.microsoft.com/office/drawing/2014/main" id="{430EA550-5292-4D2D-EBB8-644BE173F5C4}"/>
              </a:ext>
            </a:extLst>
          </p:cNvPr>
          <p:cNvSpPr txBox="1"/>
          <p:nvPr/>
        </p:nvSpPr>
        <p:spPr>
          <a:xfrm>
            <a:off x="104801" y="4887777"/>
            <a:ext cx="15457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Frequency Doubler</a:t>
            </a:r>
          </a:p>
        </p:txBody>
      </p:sp>
      <p:sp>
        <p:nvSpPr>
          <p:cNvPr id="22" name="TextBox 21">
            <a:extLst>
              <a:ext uri="{FF2B5EF4-FFF2-40B4-BE49-F238E27FC236}">
                <a16:creationId xmlns:a16="http://schemas.microsoft.com/office/drawing/2014/main" id="{4E23D053-7EAC-BAF9-916D-A2689369513F}"/>
              </a:ext>
            </a:extLst>
          </p:cNvPr>
          <p:cNvSpPr txBox="1"/>
          <p:nvPr/>
        </p:nvSpPr>
        <p:spPr>
          <a:xfrm>
            <a:off x="1438301" y="3565482"/>
            <a:ext cx="1545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LO Buffer</a:t>
            </a:r>
          </a:p>
        </p:txBody>
      </p:sp>
      <p:sp>
        <p:nvSpPr>
          <p:cNvPr id="23" name="TextBox 22">
            <a:extLst>
              <a:ext uri="{FF2B5EF4-FFF2-40B4-BE49-F238E27FC236}">
                <a16:creationId xmlns:a16="http://schemas.microsoft.com/office/drawing/2014/main" id="{AC79CEBC-7FD7-7DFC-4D04-A88398E69514}"/>
              </a:ext>
            </a:extLst>
          </p:cNvPr>
          <p:cNvSpPr txBox="1"/>
          <p:nvPr/>
        </p:nvSpPr>
        <p:spPr>
          <a:xfrm>
            <a:off x="665095" y="2993981"/>
            <a:ext cx="1545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LNA</a:t>
            </a:r>
          </a:p>
        </p:txBody>
      </p:sp>
    </p:spTree>
    <p:extLst>
      <p:ext uri="{BB962C8B-B14F-4D97-AF65-F5344CB8AC3E}">
        <p14:creationId xmlns:p14="http://schemas.microsoft.com/office/powerpoint/2010/main" val="1541416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6B985-E69D-4B5F-625B-0503AB600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91FB2-B1A6-9CD2-8EFF-CCC859CDB6EE}"/>
              </a:ext>
            </a:extLst>
          </p:cNvPr>
          <p:cNvSpPr>
            <a:spLocks noGrp="1"/>
          </p:cNvSpPr>
          <p:nvPr>
            <p:ph type="title"/>
          </p:nvPr>
        </p:nvSpPr>
        <p:spPr/>
        <p:txBody>
          <a:bodyPr/>
          <a:lstStyle/>
          <a:p>
            <a:r>
              <a:rPr lang="en-US"/>
              <a:t>Frequency Dividers</a:t>
            </a:r>
          </a:p>
        </p:txBody>
      </p:sp>
      <p:sp>
        <p:nvSpPr>
          <p:cNvPr id="5" name="Content Placeholder 4">
            <a:extLst>
              <a:ext uri="{FF2B5EF4-FFF2-40B4-BE49-F238E27FC236}">
                <a16:creationId xmlns:a16="http://schemas.microsoft.com/office/drawing/2014/main" id="{51EAA190-5AC2-2895-CF6E-4AB66524C081}"/>
              </a:ext>
            </a:extLst>
          </p:cNvPr>
          <p:cNvSpPr>
            <a:spLocks noGrp="1"/>
          </p:cNvSpPr>
          <p:nvPr>
            <p:ph idx="1"/>
          </p:nvPr>
        </p:nvSpPr>
        <p:spPr/>
        <p:txBody>
          <a:bodyPr/>
          <a:lstStyle/>
          <a:p>
            <a:r>
              <a:rPr lang="en-US"/>
              <a:t>Current Mode Logic Divider  Latch  Layout:</a:t>
            </a:r>
          </a:p>
          <a:p>
            <a:endParaRPr lang="en-US"/>
          </a:p>
          <a:p>
            <a:endParaRPr lang="en-US"/>
          </a:p>
        </p:txBody>
      </p:sp>
      <p:pic>
        <p:nvPicPr>
          <p:cNvPr id="4" name="Picture 3">
            <a:extLst>
              <a:ext uri="{FF2B5EF4-FFF2-40B4-BE49-F238E27FC236}">
                <a16:creationId xmlns:a16="http://schemas.microsoft.com/office/drawing/2014/main" id="{C3097DED-7C28-B8C3-4868-CA3DBD00A60E}"/>
              </a:ext>
            </a:extLst>
          </p:cNvPr>
          <p:cNvPicPr>
            <a:picLocks noChangeAspect="1"/>
          </p:cNvPicPr>
          <p:nvPr/>
        </p:nvPicPr>
        <p:blipFill>
          <a:blip r:embed="rId2"/>
          <a:stretch>
            <a:fillRect/>
          </a:stretch>
        </p:blipFill>
        <p:spPr>
          <a:xfrm>
            <a:off x="985520" y="2490354"/>
            <a:ext cx="9753600" cy="3458325"/>
          </a:xfrm>
          <a:prstGeom prst="rect">
            <a:avLst/>
          </a:prstGeom>
        </p:spPr>
      </p:pic>
      <p:sp>
        <p:nvSpPr>
          <p:cNvPr id="6" name="Rectangle 5">
            <a:extLst>
              <a:ext uri="{FF2B5EF4-FFF2-40B4-BE49-F238E27FC236}">
                <a16:creationId xmlns:a16="http://schemas.microsoft.com/office/drawing/2014/main" id="{94709F23-C338-A9E1-F987-C3F47DAD07D8}"/>
              </a:ext>
            </a:extLst>
          </p:cNvPr>
          <p:cNvSpPr/>
          <p:nvPr/>
        </p:nvSpPr>
        <p:spPr>
          <a:xfrm>
            <a:off x="4082681" y="4552335"/>
            <a:ext cx="3559277" cy="127154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101E114-5B88-D153-47E8-0A7E46EBA2FA}"/>
              </a:ext>
            </a:extLst>
          </p:cNvPr>
          <p:cNvCxnSpPr>
            <a:cxnSpLocks/>
          </p:cNvCxnSpPr>
          <p:nvPr/>
        </p:nvCxnSpPr>
        <p:spPr>
          <a:xfrm flipV="1">
            <a:off x="7462684" y="2172929"/>
            <a:ext cx="1288026" cy="2389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2AB4641E-C107-102A-7639-1434D99CFA5F}"/>
              </a:ext>
            </a:extLst>
          </p:cNvPr>
          <p:cNvSpPr txBox="1"/>
          <p:nvPr/>
        </p:nvSpPr>
        <p:spPr>
          <a:xfrm>
            <a:off x="9006348" y="1690688"/>
            <a:ext cx="2428568" cy="369332"/>
          </a:xfrm>
          <a:prstGeom prst="rect">
            <a:avLst/>
          </a:prstGeom>
          <a:noFill/>
        </p:spPr>
        <p:txBody>
          <a:bodyPr wrap="square" rtlCol="0">
            <a:spAutoFit/>
          </a:bodyPr>
          <a:lstStyle/>
          <a:p>
            <a:r>
              <a:rPr lang="en-US"/>
              <a:t>Resistors =600 ohm </a:t>
            </a:r>
          </a:p>
        </p:txBody>
      </p:sp>
    </p:spTree>
    <p:extLst>
      <p:ext uri="{BB962C8B-B14F-4D97-AF65-F5344CB8AC3E}">
        <p14:creationId xmlns:p14="http://schemas.microsoft.com/office/powerpoint/2010/main" val="2812560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8691C-3DEC-0170-C9B3-998FC1EB7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97277-BFD9-FE89-CC6C-9558FA768FC5}"/>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0CCE0F2D-AC17-42EC-C9D6-E7A196E1D201}"/>
              </a:ext>
            </a:extLst>
          </p:cNvPr>
          <p:cNvSpPr>
            <a:spLocks noGrp="1"/>
          </p:cNvSpPr>
          <p:nvPr>
            <p:ph idx="1"/>
          </p:nvPr>
        </p:nvSpPr>
        <p:spPr>
          <a:xfrm>
            <a:off x="838200" y="1825625"/>
            <a:ext cx="10515600" cy="8461420"/>
          </a:xfrm>
        </p:spPr>
        <p:txBody>
          <a:bodyPr/>
          <a:lstStyle/>
          <a:p>
            <a:r>
              <a:rPr lang="en-US"/>
              <a:t>Injection Locked Latch Layout:</a:t>
            </a:r>
          </a:p>
          <a:p>
            <a:endParaRPr lang="en-US"/>
          </a:p>
        </p:txBody>
      </p:sp>
      <p:pic>
        <p:nvPicPr>
          <p:cNvPr id="8194" name="Picture 2" descr="A computer graphics of a computer program&#10;&#10;AI-generated content may be incorrect., Picture">
            <a:extLst>
              <a:ext uri="{FF2B5EF4-FFF2-40B4-BE49-F238E27FC236}">
                <a16:creationId xmlns:a16="http://schemas.microsoft.com/office/drawing/2014/main" id="{17A8101C-F975-CF28-5F65-DEC40E902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2481263"/>
            <a:ext cx="10234612" cy="377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936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ircuit board">
            <a:extLst>
              <a:ext uri="{FF2B5EF4-FFF2-40B4-BE49-F238E27FC236}">
                <a16:creationId xmlns:a16="http://schemas.microsoft.com/office/drawing/2014/main" id="{B3095007-3D65-505D-1E26-26B80FC02808}"/>
              </a:ext>
            </a:extLst>
          </p:cNvPr>
          <p:cNvPicPr>
            <a:picLocks noChangeAspect="1"/>
          </p:cNvPicPr>
          <p:nvPr/>
        </p:nvPicPr>
        <p:blipFill>
          <a:blip r:embed="rId2"/>
          <a:srcRect l="10391" r="10391"/>
          <a:stretch>
            <a:fillRect/>
          </a:stretch>
        </p:blipFill>
        <p:spPr>
          <a:xfrm>
            <a:off x="4038599" y="10"/>
            <a:ext cx="8160026" cy="6875809"/>
          </a:xfrm>
          <a:prstGeom prst="rect">
            <a:avLst/>
          </a:prstGeom>
        </p:spPr>
      </p:pic>
      <p:sp>
        <p:nvSpPr>
          <p:cNvPr id="26" name="Freeform: Shape 2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801778-1183-8DAB-EFF2-DFF2DE1D957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PLL System Formulation</a:t>
            </a:r>
            <a:br>
              <a:rPr lang="en-US" sz="4000">
                <a:solidFill>
                  <a:srgbClr val="FFFFFF"/>
                </a:solidFill>
              </a:rPr>
            </a:br>
            <a:br>
              <a:rPr lang="en-US" sz="4000">
                <a:solidFill>
                  <a:srgbClr val="FFFFFF"/>
                </a:solidFill>
              </a:rPr>
            </a:br>
            <a:endParaRPr lang="en-US" sz="4000">
              <a:solidFill>
                <a:srgbClr val="FFFFFF"/>
              </a:solidFill>
            </a:endParaRPr>
          </a:p>
        </p:txBody>
      </p:sp>
    </p:spTree>
    <p:extLst>
      <p:ext uri="{BB962C8B-B14F-4D97-AF65-F5344CB8AC3E}">
        <p14:creationId xmlns:p14="http://schemas.microsoft.com/office/powerpoint/2010/main" val="2872353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Picture 5" descr="A silver car in a parking lot&#10;&#10;AI-generated content may be incorrect.">
            <a:extLst>
              <a:ext uri="{FF2B5EF4-FFF2-40B4-BE49-F238E27FC236}">
                <a16:creationId xmlns:a16="http://schemas.microsoft.com/office/drawing/2014/main" id="{89D50991-9CC9-0A2C-1FFC-F189FCF0B11A}"/>
              </a:ext>
            </a:extLst>
          </p:cNvPr>
          <p:cNvPicPr>
            <a:picLocks noChangeAspect="1"/>
          </p:cNvPicPr>
          <p:nvPr/>
        </p:nvPicPr>
        <p:blipFill>
          <a:blip r:embed="rId2">
            <a:extLst>
              <a:ext uri="{28A0092B-C50C-407E-A947-70E740481C1C}">
                <a14:useLocalDpi xmlns:a14="http://schemas.microsoft.com/office/drawing/2010/main" val="0"/>
              </a:ext>
            </a:extLst>
          </a:blip>
          <a:srcRect t="9091"/>
          <a:stretch>
            <a:fillRect/>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9"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2" name="Freeform: Shape 1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58C4D57C-B2D8-D8E3-D95F-41078BB1B90B}"/>
              </a:ext>
            </a:extLst>
          </p:cNvPr>
          <p:cNvSpPr>
            <a:spLocks noGrp="1"/>
          </p:cNvSpPr>
          <p:nvPr>
            <p:ph type="ctrTitle"/>
          </p:nvPr>
        </p:nvSpPr>
        <p:spPr>
          <a:xfrm>
            <a:off x="838199" y="1120676"/>
            <a:ext cx="7021513" cy="2308324"/>
          </a:xfrm>
        </p:spPr>
        <p:txBody>
          <a:bodyPr>
            <a:noAutofit/>
          </a:bodyPr>
          <a:lstStyle/>
          <a:p>
            <a:pPr algn="just"/>
            <a:r>
              <a:rPr lang="en-GB" sz="4400">
                <a:solidFill>
                  <a:schemeClr val="bg1"/>
                </a:solidFill>
              </a:rPr>
              <a:t>Implementation of a 76GHz-81GHz Automotive FMCW Radar Transceiver and PLL in GF22nm FDSOI</a:t>
            </a:r>
          </a:p>
        </p:txBody>
      </p:sp>
    </p:spTree>
    <p:extLst>
      <p:ext uri="{BB962C8B-B14F-4D97-AF65-F5344CB8AC3E}">
        <p14:creationId xmlns:p14="http://schemas.microsoft.com/office/powerpoint/2010/main" val="636958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D67EA-0978-E25B-E317-0816B383CF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1510D-49C5-CC91-6B51-07ABF378A524}"/>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E9003D4A-CAF2-A6E3-B2A6-0EF6802EE0DB}"/>
              </a:ext>
            </a:extLst>
          </p:cNvPr>
          <p:cNvSpPr>
            <a:spLocks noGrp="1"/>
          </p:cNvSpPr>
          <p:nvPr>
            <p:ph idx="1"/>
          </p:nvPr>
        </p:nvSpPr>
        <p:spPr>
          <a:xfrm>
            <a:off x="104670" y="892669"/>
            <a:ext cx="11750999" cy="5072661"/>
          </a:xfrm>
        </p:spPr>
        <p:txBody>
          <a:bodyPr vert="horz" lIns="91440" tIns="45720" rIns="91440" bIns="45720" rtlCol="0" anchor="t">
            <a:normAutofit lnSpcReduction="10000"/>
          </a:bodyPr>
          <a:lstStyle/>
          <a:p>
            <a:pPr marL="514350" indent="-514350">
              <a:buFont typeface="+mj-lt"/>
              <a:buAutoNum type="arabicPeriod"/>
            </a:pPr>
            <a:r>
              <a:rPr lang="en-GB" sz="2000">
                <a:solidFill>
                  <a:schemeClr val="bg2"/>
                </a:solidFill>
              </a:rPr>
              <a:t>Introduction to FMCW Radar Systems</a:t>
            </a:r>
          </a:p>
          <a:p>
            <a:pPr marL="514350" indent="-514350">
              <a:buFont typeface="+mj-lt"/>
              <a:buAutoNum type="arabicPeriod"/>
            </a:pPr>
            <a:r>
              <a:rPr lang="en-GB" sz="2000">
                <a:solidFill>
                  <a:srgbClr val="E8E8E8"/>
                </a:solidFill>
              </a:rPr>
              <a:t>System Specifications Formulation</a:t>
            </a:r>
          </a:p>
          <a:p>
            <a:pPr marL="514350" indent="-514350">
              <a:buFont typeface="+mj-lt"/>
              <a:buAutoNum type="arabicPeriod"/>
            </a:pPr>
            <a:r>
              <a:rPr lang="en-GB" sz="2000">
                <a:solidFill>
                  <a:srgbClr val="00B0F0"/>
                </a:solidFill>
              </a:rPr>
              <a:t>PLL System Formulation</a:t>
            </a:r>
          </a:p>
          <a:p>
            <a:pPr marL="514350" indent="-514350">
              <a:buFont typeface="+mj-lt"/>
              <a:buAutoNum type="arabicPeriod"/>
            </a:pPr>
            <a:r>
              <a:rPr lang="en-GB" sz="2000">
                <a:solidFill>
                  <a:schemeClr val="bg2"/>
                </a:solidFill>
              </a:rPr>
              <a:t>PLL Circuits Design</a:t>
            </a:r>
          </a:p>
          <a:p>
            <a:pPr marL="971550" lvl="1" indent="-514350">
              <a:buFont typeface="+mj-lt"/>
              <a:buAutoNum type="arabicPeriod"/>
            </a:pPr>
            <a:r>
              <a:rPr lang="en-GB" sz="1600">
                <a:solidFill>
                  <a:schemeClr val="bg2"/>
                </a:solidFill>
              </a:rPr>
              <a:t>Charge Pump and Phase-Frequency Detector</a:t>
            </a:r>
          </a:p>
          <a:p>
            <a:pPr marL="971550" lvl="1" indent="-514350">
              <a:buFont typeface="+mj-lt"/>
              <a:buAutoNum type="arabicPeriod"/>
            </a:pPr>
            <a:r>
              <a:rPr lang="en-GB" sz="1600">
                <a:solidFill>
                  <a:schemeClr val="bg2"/>
                </a:solidFill>
              </a:rPr>
              <a:t>Voltage-Controlled Oscillator</a:t>
            </a:r>
          </a:p>
          <a:p>
            <a:pPr marL="971550" lvl="1" indent="-514350">
              <a:buFont typeface="+mj-lt"/>
              <a:buAutoNum type="arabicPeriod"/>
            </a:pPr>
            <a:r>
              <a:rPr lang="en-GB" sz="1600">
                <a:solidFill>
                  <a:schemeClr val="bg2"/>
                </a:solidFill>
              </a:rPr>
              <a:t>Frequency Dividers</a:t>
            </a:r>
          </a:p>
          <a:p>
            <a:pPr marL="514350" indent="-514350">
              <a:buFont typeface="+mj-lt"/>
              <a:buAutoNum type="arabicPeriod"/>
            </a:pPr>
            <a:r>
              <a:rPr lang="en-GB" sz="2000">
                <a:solidFill>
                  <a:schemeClr val="bg2"/>
                </a:solidFill>
              </a:rPr>
              <a:t>Transmitter System Description</a:t>
            </a:r>
          </a:p>
          <a:p>
            <a:pPr marL="514350" indent="-514350">
              <a:buFont typeface="+mj-lt"/>
              <a:buAutoNum type="arabicPeriod"/>
            </a:pPr>
            <a:r>
              <a:rPr lang="en-GB" sz="2000">
                <a:solidFill>
                  <a:schemeClr val="bg2"/>
                </a:solidFill>
              </a:rPr>
              <a:t>Transmitter Circuits Design</a:t>
            </a:r>
          </a:p>
          <a:p>
            <a:pPr marL="971550" lvl="1" indent="-514350">
              <a:buFont typeface="+mj-lt"/>
              <a:buAutoNum type="arabicPeriod"/>
            </a:pPr>
            <a:r>
              <a:rPr lang="en-GB" sz="1600">
                <a:solidFill>
                  <a:schemeClr val="bg2"/>
                </a:solidFill>
              </a:rPr>
              <a:t>Variable Gain Amplifier</a:t>
            </a:r>
          </a:p>
          <a:p>
            <a:pPr marL="971550" lvl="1" indent="-514350">
              <a:buFont typeface="+mj-lt"/>
              <a:buAutoNum type="arabicPeriod"/>
            </a:pPr>
            <a:r>
              <a:rPr lang="en-GB" sz="1600">
                <a:solidFill>
                  <a:schemeClr val="bg2"/>
                </a:solidFill>
              </a:rPr>
              <a:t>Power Amplifier</a:t>
            </a:r>
          </a:p>
          <a:p>
            <a:pPr marL="514350" indent="-514350">
              <a:buFont typeface="+mj-lt"/>
              <a:buAutoNum type="arabicPeriod"/>
            </a:pPr>
            <a:r>
              <a:rPr lang="en-GB" sz="2000">
                <a:solidFill>
                  <a:schemeClr val="bg2"/>
                </a:solidFill>
              </a:rPr>
              <a:t>Receiver System Description</a:t>
            </a:r>
          </a:p>
          <a:p>
            <a:pPr marL="514350" indent="-514350">
              <a:buFont typeface="+mj-lt"/>
              <a:buAutoNum type="arabicPeriod"/>
            </a:pPr>
            <a:r>
              <a:rPr lang="en-GB" sz="2000">
                <a:solidFill>
                  <a:schemeClr val="bg2"/>
                </a:solidFill>
              </a:rPr>
              <a:t>Receiver Circuits Design</a:t>
            </a:r>
          </a:p>
          <a:p>
            <a:pPr marL="971550" lvl="1" indent="-514350">
              <a:buFont typeface="+mj-lt"/>
              <a:buAutoNum type="arabicPeriod"/>
            </a:pPr>
            <a:r>
              <a:rPr lang="en-GB" sz="1600">
                <a:solidFill>
                  <a:schemeClr val="bg2"/>
                </a:solidFill>
              </a:rPr>
              <a:t>Low-Noise Amplifier</a:t>
            </a:r>
          </a:p>
          <a:p>
            <a:pPr marL="971550" lvl="1" indent="-514350">
              <a:buFont typeface="+mj-lt"/>
              <a:buAutoNum type="arabicPeriod"/>
            </a:pPr>
            <a:r>
              <a:rPr lang="en-GB" sz="1600">
                <a:solidFill>
                  <a:schemeClr val="bg2"/>
                </a:solidFill>
              </a:rPr>
              <a:t>Mixer and Local Oscillator Chain</a:t>
            </a:r>
          </a:p>
          <a:p>
            <a:pPr marL="971550" lvl="1" indent="-514350">
              <a:buFont typeface="+mj-lt"/>
              <a:buAutoNum type="arabicPeriod"/>
            </a:pPr>
            <a:r>
              <a:rPr lang="en-GB" sz="1600">
                <a:solidFill>
                  <a:schemeClr val="bg2"/>
                </a:solidFill>
              </a:rPr>
              <a:t>Baseband Amplifiers</a:t>
            </a:r>
          </a:p>
        </p:txBody>
      </p:sp>
      <p:sp>
        <p:nvSpPr>
          <p:cNvPr id="4" name="Arrow: Down 3">
            <a:extLst>
              <a:ext uri="{FF2B5EF4-FFF2-40B4-BE49-F238E27FC236}">
                <a16:creationId xmlns:a16="http://schemas.microsoft.com/office/drawing/2014/main" id="{8F4DF9EF-CDDA-08B2-72D3-366273CB96C6}"/>
              </a:ext>
            </a:extLst>
          </p:cNvPr>
          <p:cNvSpPr/>
          <p:nvPr/>
        </p:nvSpPr>
        <p:spPr>
          <a:xfrm>
            <a:off x="200967" y="6521380"/>
            <a:ext cx="472273" cy="261257"/>
          </a:xfrm>
          <a:prstGeom prst="downArrow">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7399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A4A4-E617-BB54-9FA6-568033382642}"/>
              </a:ext>
            </a:extLst>
          </p:cNvPr>
          <p:cNvSpPr>
            <a:spLocks noGrp="1"/>
          </p:cNvSpPr>
          <p:nvPr>
            <p:ph type="title"/>
          </p:nvPr>
        </p:nvSpPr>
        <p:spPr/>
        <p:txBody>
          <a:bodyPr/>
          <a:lstStyle/>
          <a:p>
            <a:r>
              <a:rPr lang="en-US"/>
              <a:t>PLL System Formulation</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5F2CD6B-61BC-BDCB-9512-F6FC0BE0AF8A}"/>
                  </a:ext>
                </a:extLst>
              </p:cNvPr>
              <p:cNvGraphicFramePr>
                <a:graphicFrameLocks noGrp="1"/>
              </p:cNvGraphicFramePr>
              <p:nvPr>
                <p:ph idx="1"/>
                <p:extLst>
                  <p:ext uri="{D42A27DB-BD31-4B8C-83A1-F6EECF244321}">
                    <p14:modId xmlns:p14="http://schemas.microsoft.com/office/powerpoint/2010/main" val="2344163533"/>
                  </p:ext>
                </p:extLst>
              </p:nvPr>
            </p:nvGraphicFramePr>
            <p:xfrm>
              <a:off x="3573913" y="1721263"/>
              <a:ext cx="5044174" cy="4562222"/>
            </p:xfrm>
            <a:graphic>
              <a:graphicData uri="http://schemas.openxmlformats.org/drawingml/2006/table">
                <a:tbl>
                  <a:tblPr firstRow="1" firstCol="1" bandRow="1">
                    <a:tableStyleId>{5C22544A-7EE6-4342-B048-85BDC9FD1C3A}</a:tableStyleId>
                  </a:tblPr>
                  <a:tblGrid>
                    <a:gridCol w="2522087">
                      <a:extLst>
                        <a:ext uri="{9D8B030D-6E8A-4147-A177-3AD203B41FA5}">
                          <a16:colId xmlns:a16="http://schemas.microsoft.com/office/drawing/2014/main" val="2410750029"/>
                        </a:ext>
                      </a:extLst>
                    </a:gridCol>
                    <a:gridCol w="2522087">
                      <a:extLst>
                        <a:ext uri="{9D8B030D-6E8A-4147-A177-3AD203B41FA5}">
                          <a16:colId xmlns:a16="http://schemas.microsoft.com/office/drawing/2014/main" val="3934466582"/>
                        </a:ext>
                      </a:extLst>
                    </a:gridCol>
                  </a:tblGrid>
                  <a:tr h="273700">
                    <a:tc>
                      <a:txBody>
                        <a:bodyPr/>
                        <a:lstStyle/>
                        <a:p>
                          <a:pPr marL="0" marR="0" algn="ctr">
                            <a:lnSpc>
                              <a:spcPct val="115000"/>
                            </a:lnSpc>
                            <a:spcAft>
                              <a:spcPts val="1000"/>
                            </a:spcAft>
                            <a:buNone/>
                          </a:pPr>
                          <a:r>
                            <a:rPr lang="en-US" sz="1700" kern="100">
                              <a:effectLst/>
                            </a:rPr>
                            <a:t>Parameter</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Value</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2853747670"/>
                      </a:ext>
                    </a:extLst>
                  </a:tr>
                  <a:tr h="360035">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𝑭</m:t>
                                    </m:r>
                                  </m:e>
                                  <m:sub>
                                    <m:r>
                                      <a:rPr lang="en-US" sz="1300" kern="100">
                                        <a:effectLst/>
                                        <a:latin typeface="Cambria Math" panose="02040503050406030204" pitchFamily="18" charset="0"/>
                                      </a:rPr>
                                      <m:t>𝑹𝒆𝒇</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200 MHz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121234036"/>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𝑭</m:t>
                                    </m:r>
                                  </m:e>
                                  <m:sub>
                                    <m:r>
                                      <a:rPr lang="en-US" sz="1300" kern="100">
                                        <a:effectLst/>
                                        <a:latin typeface="Cambria Math" panose="02040503050406030204" pitchFamily="18" charset="0"/>
                                      </a:rPr>
                                      <m:t>𝑶𝑼𝑻</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19.25 to 20.25 GHz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420543531"/>
                      </a:ext>
                    </a:extLst>
                  </a:tr>
                  <a:tr h="337964">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𝑴</m:t>
                                    </m:r>
                                  </m:e>
                                  <m:sub>
                                    <m:r>
                                      <a:rPr lang="en-US" sz="1300" kern="100">
                                        <a:effectLst/>
                                        <a:latin typeface="Cambria Math" panose="02040503050406030204" pitchFamily="18" charset="0"/>
                                      </a:rPr>
                                      <m:t>𝑫𝒊𝒗𝒊𝒅𝒆𝒓</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latin typeface="Calibri" panose="020F0502020204030204" pitchFamily="34" charset="0"/>
                              <a:ea typeface="Calibri" panose="020F0502020204030204" pitchFamily="34" charset="0"/>
                              <a:cs typeface="Arial" panose="020B0604020202020204" pitchFamily="34" charset="0"/>
                            </a:rPr>
                            <a:t>99</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966925253"/>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𝑰</m:t>
                                    </m:r>
                                  </m:e>
                                  <m:sub>
                                    <m:r>
                                      <a:rPr lang="en-US" sz="1300" kern="100">
                                        <a:effectLst/>
                                        <a:latin typeface="Cambria Math" panose="02040503050406030204" pitchFamily="18" charset="0"/>
                                      </a:rPr>
                                      <m:t>𝑪𝑷</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10 uA</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892121324"/>
                      </a:ext>
                    </a:extLst>
                  </a:tr>
                  <a:tr h="337964">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𝑲</m:t>
                                    </m:r>
                                  </m:e>
                                  <m:sub>
                                    <m:r>
                                      <a:rPr lang="en-US" sz="1300" kern="100">
                                        <a:effectLst/>
                                        <a:latin typeface="Cambria Math" panose="02040503050406030204" pitchFamily="18" charset="0"/>
                                      </a:rPr>
                                      <m:t>𝑽𝑪𝑶</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2.7GHz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951498576"/>
                      </a:ext>
                    </a:extLst>
                  </a:tr>
                  <a:tr h="337964">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𝑹</m:t>
                                    </m:r>
                                  </m:e>
                                  <m:sub>
                                    <m:r>
                                      <a:rPr lang="en-US" sz="1300" kern="100">
                                        <a:effectLst/>
                                        <a:latin typeface="Cambria Math" panose="02040503050406030204" pitchFamily="18" charset="0"/>
                                      </a:rPr>
                                      <m:t>𝑷</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5.977 Kohm</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080694225"/>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𝑪</m:t>
                                    </m:r>
                                  </m:e>
                                  <m:sub>
                                    <m:r>
                                      <a:rPr lang="en-US" sz="1300" kern="100">
                                        <a:effectLst/>
                                        <a:latin typeface="Cambria Math" panose="02040503050406030204" pitchFamily="18" charset="0"/>
                                      </a:rPr>
                                      <m:t>𝑷</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443.77 pF</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2604055549"/>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𝑪</m:t>
                                    </m:r>
                                  </m:e>
                                  <m:sub>
                                    <m:r>
                                      <a:rPr lang="en-US" sz="1300" kern="100">
                                        <a:effectLst/>
                                        <a:latin typeface="Cambria Math" panose="02040503050406030204" pitchFamily="18" charset="0"/>
                                      </a:rPr>
                                      <m:t>𝟐</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44.37 pF</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578709360"/>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𝒇</m:t>
                                    </m:r>
                                  </m:e>
                                  <m:sub>
                                    <m:r>
                                      <a:rPr lang="en-US" sz="1300" kern="100">
                                        <a:effectLst/>
                                        <a:latin typeface="Cambria Math" panose="02040503050406030204" pitchFamily="18" charset="0"/>
                                      </a:rPr>
                                      <m:t>𝒛</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60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620889949"/>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𝒇</m:t>
                                    </m:r>
                                  </m:e>
                                  <m:sub>
                                    <m:r>
                                      <a:rPr lang="en-US" sz="1300" kern="100">
                                        <a:effectLst/>
                                        <a:latin typeface="Cambria Math" panose="02040503050406030204" pitchFamily="18" charset="0"/>
                                      </a:rPr>
                                      <m:t>𝑷</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120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4163802621"/>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r>
                                  <a:rPr lang="en-US" sz="1300" kern="100">
                                    <a:effectLst/>
                                    <a:latin typeface="Cambria Math" panose="02040503050406030204" pitchFamily="18" charset="0"/>
                                  </a:rPr>
                                  <m:t>𝑳𝒐𝒐𝒑</m:t>
                                </m:r>
                                <m:r>
                                  <a:rPr lang="en-US" sz="1300" kern="100">
                                    <a:effectLst/>
                                    <a:latin typeface="Cambria Math" panose="02040503050406030204" pitchFamily="18" charset="0"/>
                                  </a:rPr>
                                  <m:t> </m:t>
                                </m:r>
                                <m:r>
                                  <a:rPr lang="en-US" sz="1300" kern="100">
                                    <a:effectLst/>
                                    <a:latin typeface="Cambria Math" panose="02040503050406030204" pitchFamily="18" charset="0"/>
                                  </a:rPr>
                                  <m:t>𝑩𝒂𝒏𝒅𝒘𝒊𝒕𝒉</m:t>
                                </m:r>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300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154683354"/>
                      </a:ext>
                    </a:extLst>
                  </a:tr>
                  <a:tr h="337964">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r>
                                  <a:rPr lang="en-US" sz="1300" kern="100">
                                    <a:effectLst/>
                                    <a:latin typeface="Cambria Math" panose="02040503050406030204" pitchFamily="18" charset="0"/>
                                  </a:rPr>
                                  <m:t>𝑷𝑴</m:t>
                                </m:r>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54.4427</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162728023"/>
                      </a:ext>
                    </a:extLst>
                  </a:tr>
                </a:tbl>
              </a:graphicData>
            </a:graphic>
          </p:graphicFrame>
        </mc:Choice>
        <mc:Fallback xmlns="">
          <p:graphicFrame>
            <p:nvGraphicFramePr>
              <p:cNvPr id="4" name="Content Placeholder 3">
                <a:extLst>
                  <a:ext uri="{FF2B5EF4-FFF2-40B4-BE49-F238E27FC236}">
                    <a16:creationId xmlns:a16="http://schemas.microsoft.com/office/drawing/2014/main" id="{35F2CD6B-61BC-BDCB-9512-F6FC0BE0AF8A}"/>
                  </a:ext>
                </a:extLst>
              </p:cNvPr>
              <p:cNvGraphicFramePr>
                <a:graphicFrameLocks noGrp="1"/>
              </p:cNvGraphicFramePr>
              <p:nvPr>
                <p:ph idx="1"/>
                <p:extLst>
                  <p:ext uri="{D42A27DB-BD31-4B8C-83A1-F6EECF244321}">
                    <p14:modId xmlns:p14="http://schemas.microsoft.com/office/powerpoint/2010/main" val="2344163533"/>
                  </p:ext>
                </p:extLst>
              </p:nvPr>
            </p:nvGraphicFramePr>
            <p:xfrm>
              <a:off x="3573913" y="1721263"/>
              <a:ext cx="5044174" cy="4560063"/>
            </p:xfrm>
            <a:graphic>
              <a:graphicData uri="http://schemas.openxmlformats.org/drawingml/2006/table">
                <a:tbl>
                  <a:tblPr firstRow="1" firstCol="1" bandRow="1">
                    <a:tableStyleId>{5C22544A-7EE6-4342-B048-85BDC9FD1C3A}</a:tableStyleId>
                  </a:tblPr>
                  <a:tblGrid>
                    <a:gridCol w="2522087">
                      <a:extLst>
                        <a:ext uri="{9D8B030D-6E8A-4147-A177-3AD203B41FA5}">
                          <a16:colId xmlns:a16="http://schemas.microsoft.com/office/drawing/2014/main" val="2410750029"/>
                        </a:ext>
                      </a:extLst>
                    </a:gridCol>
                    <a:gridCol w="2522087">
                      <a:extLst>
                        <a:ext uri="{9D8B030D-6E8A-4147-A177-3AD203B41FA5}">
                          <a16:colId xmlns:a16="http://schemas.microsoft.com/office/drawing/2014/main" val="3934466582"/>
                        </a:ext>
                      </a:extLst>
                    </a:gridCol>
                  </a:tblGrid>
                  <a:tr h="280480">
                    <a:tc>
                      <a:txBody>
                        <a:bodyPr/>
                        <a:lstStyle/>
                        <a:p>
                          <a:pPr marL="0" marR="0" algn="ctr">
                            <a:lnSpc>
                              <a:spcPct val="115000"/>
                            </a:lnSpc>
                            <a:spcAft>
                              <a:spcPts val="1000"/>
                            </a:spcAft>
                            <a:buNone/>
                          </a:pPr>
                          <a:r>
                            <a:rPr lang="en-US" sz="1700" kern="100">
                              <a:effectLst/>
                            </a:rPr>
                            <a:t>Parameter</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Value</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2853747670"/>
                      </a:ext>
                    </a:extLst>
                  </a:tr>
                  <a:tr h="376365">
                    <a:tc>
                      <a:txBody>
                        <a:bodyPr/>
                        <a:lstStyle/>
                        <a:p>
                          <a:endParaRPr lang="en-US"/>
                        </a:p>
                      </a:txBody>
                      <a:tcPr marL="56889" marR="56889" marT="0" marB="0">
                        <a:blipFill>
                          <a:blip r:embed="rId2"/>
                          <a:stretch>
                            <a:fillRect l="-242" t="-85484" r="-100966" b="-1048387"/>
                          </a:stretch>
                        </a:blipFill>
                      </a:tcPr>
                    </a:tc>
                    <a:tc>
                      <a:txBody>
                        <a:bodyPr/>
                        <a:lstStyle/>
                        <a:p>
                          <a:pPr marL="0" marR="0" algn="ctr">
                            <a:lnSpc>
                              <a:spcPct val="115000"/>
                            </a:lnSpc>
                            <a:spcAft>
                              <a:spcPts val="1000"/>
                            </a:spcAft>
                            <a:buNone/>
                          </a:pPr>
                          <a:r>
                            <a:rPr lang="en-US" sz="1700" kern="100">
                              <a:effectLst/>
                            </a:rPr>
                            <a:t>200 MHz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121234036"/>
                      </a:ext>
                    </a:extLst>
                  </a:tr>
                  <a:tr h="354838">
                    <a:tc>
                      <a:txBody>
                        <a:bodyPr/>
                        <a:lstStyle/>
                        <a:p>
                          <a:endParaRPr lang="en-US"/>
                        </a:p>
                      </a:txBody>
                      <a:tcPr marL="56889" marR="56889" marT="0" marB="0">
                        <a:blipFill>
                          <a:blip r:embed="rId2"/>
                          <a:stretch>
                            <a:fillRect l="-242" t="-198276" r="-100966" b="-1020690"/>
                          </a:stretch>
                        </a:blipFill>
                      </a:tcPr>
                    </a:tc>
                    <a:tc>
                      <a:txBody>
                        <a:bodyPr/>
                        <a:lstStyle/>
                        <a:p>
                          <a:pPr marL="0" marR="0" algn="ctr">
                            <a:lnSpc>
                              <a:spcPct val="115000"/>
                            </a:lnSpc>
                            <a:spcAft>
                              <a:spcPts val="1000"/>
                            </a:spcAft>
                            <a:buNone/>
                          </a:pPr>
                          <a:r>
                            <a:rPr lang="en-US" sz="1700" kern="100">
                              <a:effectLst/>
                            </a:rPr>
                            <a:t>19.25 to 20.25 GHz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420543531"/>
                      </a:ext>
                    </a:extLst>
                  </a:tr>
                  <a:tr h="354838">
                    <a:tc>
                      <a:txBody>
                        <a:bodyPr/>
                        <a:lstStyle/>
                        <a:p>
                          <a:endParaRPr lang="en-US"/>
                        </a:p>
                      </a:txBody>
                      <a:tcPr marL="56889" marR="56889" marT="0" marB="0">
                        <a:blipFill>
                          <a:blip r:embed="rId2"/>
                          <a:stretch>
                            <a:fillRect l="-242" t="-298276" r="-100966" b="-920690"/>
                          </a:stretch>
                        </a:blipFill>
                      </a:tcPr>
                    </a:tc>
                    <a:tc>
                      <a:txBody>
                        <a:bodyPr/>
                        <a:lstStyle/>
                        <a:p>
                          <a:pPr marL="0" marR="0" algn="ctr">
                            <a:lnSpc>
                              <a:spcPct val="115000"/>
                            </a:lnSpc>
                            <a:spcAft>
                              <a:spcPts val="1000"/>
                            </a:spcAft>
                            <a:buNone/>
                          </a:pPr>
                          <a:r>
                            <a:rPr lang="en-US" sz="1700" kern="100">
                              <a:effectLst/>
                              <a:latin typeface="Calibri" panose="020F0502020204030204" pitchFamily="34" charset="0"/>
                              <a:ea typeface="Calibri" panose="020F0502020204030204" pitchFamily="34" charset="0"/>
                              <a:cs typeface="Arial" panose="020B0604020202020204" pitchFamily="34" charset="0"/>
                            </a:rPr>
                            <a:t>99</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966925253"/>
                      </a:ext>
                    </a:extLst>
                  </a:tr>
                  <a:tr h="354838">
                    <a:tc>
                      <a:txBody>
                        <a:bodyPr/>
                        <a:lstStyle/>
                        <a:p>
                          <a:endParaRPr lang="en-US"/>
                        </a:p>
                      </a:txBody>
                      <a:tcPr marL="56889" marR="56889" marT="0" marB="0">
                        <a:blipFill>
                          <a:blip r:embed="rId2"/>
                          <a:stretch>
                            <a:fillRect l="-242" t="-391525" r="-100966" b="-805085"/>
                          </a:stretch>
                        </a:blipFill>
                      </a:tcPr>
                    </a:tc>
                    <a:tc>
                      <a:txBody>
                        <a:bodyPr/>
                        <a:lstStyle/>
                        <a:p>
                          <a:pPr marL="0" marR="0" algn="ctr">
                            <a:lnSpc>
                              <a:spcPct val="115000"/>
                            </a:lnSpc>
                            <a:spcAft>
                              <a:spcPts val="1000"/>
                            </a:spcAft>
                            <a:buNone/>
                          </a:pPr>
                          <a:r>
                            <a:rPr lang="en-US" sz="1700" kern="100">
                              <a:effectLst/>
                            </a:rPr>
                            <a:t>10 uA</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892121324"/>
                      </a:ext>
                    </a:extLst>
                  </a:tr>
                  <a:tr h="354838">
                    <a:tc>
                      <a:txBody>
                        <a:bodyPr/>
                        <a:lstStyle/>
                        <a:p>
                          <a:endParaRPr lang="en-US"/>
                        </a:p>
                      </a:txBody>
                      <a:tcPr marL="56889" marR="56889" marT="0" marB="0">
                        <a:blipFill>
                          <a:blip r:embed="rId2"/>
                          <a:stretch>
                            <a:fillRect l="-242" t="-500000" r="-100966" b="-718966"/>
                          </a:stretch>
                        </a:blipFill>
                      </a:tcPr>
                    </a:tc>
                    <a:tc>
                      <a:txBody>
                        <a:bodyPr/>
                        <a:lstStyle/>
                        <a:p>
                          <a:pPr marL="0" marR="0" algn="ctr">
                            <a:lnSpc>
                              <a:spcPct val="115000"/>
                            </a:lnSpc>
                            <a:spcAft>
                              <a:spcPts val="1000"/>
                            </a:spcAft>
                            <a:buNone/>
                          </a:pPr>
                          <a:r>
                            <a:rPr lang="en-US" sz="1700" kern="100">
                              <a:effectLst/>
                            </a:rPr>
                            <a:t>2.7GHz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951498576"/>
                      </a:ext>
                    </a:extLst>
                  </a:tr>
                  <a:tr h="354838">
                    <a:tc>
                      <a:txBody>
                        <a:bodyPr/>
                        <a:lstStyle/>
                        <a:p>
                          <a:endParaRPr lang="en-US"/>
                        </a:p>
                      </a:txBody>
                      <a:tcPr marL="56889" marR="56889" marT="0" marB="0">
                        <a:blipFill>
                          <a:blip r:embed="rId2"/>
                          <a:stretch>
                            <a:fillRect l="-242" t="-600000" r="-100966" b="-618966"/>
                          </a:stretch>
                        </a:blipFill>
                      </a:tcPr>
                    </a:tc>
                    <a:tc>
                      <a:txBody>
                        <a:bodyPr/>
                        <a:lstStyle/>
                        <a:p>
                          <a:pPr marL="0" marR="0" algn="ctr">
                            <a:lnSpc>
                              <a:spcPct val="115000"/>
                            </a:lnSpc>
                            <a:spcAft>
                              <a:spcPts val="1000"/>
                            </a:spcAft>
                            <a:buNone/>
                          </a:pPr>
                          <a:r>
                            <a:rPr lang="en-US" sz="1700" kern="100">
                              <a:effectLst/>
                            </a:rPr>
                            <a:t>5.977 Kohm</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080694225"/>
                      </a:ext>
                    </a:extLst>
                  </a:tr>
                  <a:tr h="354838">
                    <a:tc>
                      <a:txBody>
                        <a:bodyPr/>
                        <a:lstStyle/>
                        <a:p>
                          <a:endParaRPr lang="en-US"/>
                        </a:p>
                      </a:txBody>
                      <a:tcPr marL="56889" marR="56889" marT="0" marB="0">
                        <a:blipFill>
                          <a:blip r:embed="rId2"/>
                          <a:stretch>
                            <a:fillRect l="-242" t="-688136" r="-100966" b="-508475"/>
                          </a:stretch>
                        </a:blipFill>
                      </a:tcPr>
                    </a:tc>
                    <a:tc>
                      <a:txBody>
                        <a:bodyPr/>
                        <a:lstStyle/>
                        <a:p>
                          <a:pPr marL="0" marR="0" algn="ctr">
                            <a:lnSpc>
                              <a:spcPct val="115000"/>
                            </a:lnSpc>
                            <a:spcAft>
                              <a:spcPts val="1000"/>
                            </a:spcAft>
                            <a:buNone/>
                          </a:pPr>
                          <a:r>
                            <a:rPr lang="en-US" sz="1700" kern="100">
                              <a:effectLst/>
                            </a:rPr>
                            <a:t>443.77 pF</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2604055549"/>
                      </a:ext>
                    </a:extLst>
                  </a:tr>
                  <a:tr h="354838">
                    <a:tc>
                      <a:txBody>
                        <a:bodyPr/>
                        <a:lstStyle/>
                        <a:p>
                          <a:endParaRPr lang="en-US"/>
                        </a:p>
                      </a:txBody>
                      <a:tcPr marL="56889" marR="56889" marT="0" marB="0">
                        <a:blipFill>
                          <a:blip r:embed="rId2"/>
                          <a:stretch>
                            <a:fillRect l="-242" t="-801724" r="-100966" b="-417241"/>
                          </a:stretch>
                        </a:blipFill>
                      </a:tcPr>
                    </a:tc>
                    <a:tc>
                      <a:txBody>
                        <a:bodyPr/>
                        <a:lstStyle/>
                        <a:p>
                          <a:pPr marL="0" marR="0" algn="ctr">
                            <a:lnSpc>
                              <a:spcPct val="115000"/>
                            </a:lnSpc>
                            <a:spcAft>
                              <a:spcPts val="1000"/>
                            </a:spcAft>
                            <a:buNone/>
                          </a:pPr>
                          <a:r>
                            <a:rPr lang="en-US" sz="1700" kern="100">
                              <a:effectLst/>
                            </a:rPr>
                            <a:t>44.37 pF</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578709360"/>
                      </a:ext>
                    </a:extLst>
                  </a:tr>
                  <a:tr h="354838">
                    <a:tc>
                      <a:txBody>
                        <a:bodyPr/>
                        <a:lstStyle/>
                        <a:p>
                          <a:endParaRPr lang="en-US"/>
                        </a:p>
                      </a:txBody>
                      <a:tcPr marL="56889" marR="56889" marT="0" marB="0">
                        <a:blipFill>
                          <a:blip r:embed="rId2"/>
                          <a:stretch>
                            <a:fillRect l="-242" t="-901724" r="-100966" b="-317241"/>
                          </a:stretch>
                        </a:blipFill>
                      </a:tcPr>
                    </a:tc>
                    <a:tc>
                      <a:txBody>
                        <a:bodyPr/>
                        <a:lstStyle/>
                        <a:p>
                          <a:pPr marL="0" marR="0" algn="ctr">
                            <a:lnSpc>
                              <a:spcPct val="115000"/>
                            </a:lnSpc>
                            <a:spcAft>
                              <a:spcPts val="1000"/>
                            </a:spcAft>
                            <a:buNone/>
                          </a:pPr>
                          <a:r>
                            <a:rPr lang="en-US" sz="1700" kern="100">
                              <a:effectLst/>
                            </a:rPr>
                            <a:t>60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620889949"/>
                      </a:ext>
                    </a:extLst>
                  </a:tr>
                  <a:tr h="354838">
                    <a:tc>
                      <a:txBody>
                        <a:bodyPr/>
                        <a:lstStyle/>
                        <a:p>
                          <a:endParaRPr lang="en-US"/>
                        </a:p>
                      </a:txBody>
                      <a:tcPr marL="56889" marR="56889" marT="0" marB="0">
                        <a:blipFill>
                          <a:blip r:embed="rId2"/>
                          <a:stretch>
                            <a:fillRect l="-242" t="-1001724" r="-100966" b="-217241"/>
                          </a:stretch>
                        </a:blipFill>
                      </a:tcPr>
                    </a:tc>
                    <a:tc>
                      <a:txBody>
                        <a:bodyPr/>
                        <a:lstStyle/>
                        <a:p>
                          <a:pPr marL="0" marR="0" algn="ctr">
                            <a:lnSpc>
                              <a:spcPct val="115000"/>
                            </a:lnSpc>
                            <a:spcAft>
                              <a:spcPts val="1000"/>
                            </a:spcAft>
                            <a:buNone/>
                          </a:pPr>
                          <a:r>
                            <a:rPr lang="en-US" sz="1700" kern="100">
                              <a:effectLst/>
                            </a:rPr>
                            <a:t>120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4163802621"/>
                      </a:ext>
                    </a:extLst>
                  </a:tr>
                  <a:tr h="354838">
                    <a:tc>
                      <a:txBody>
                        <a:bodyPr/>
                        <a:lstStyle/>
                        <a:p>
                          <a:endParaRPr lang="en-US"/>
                        </a:p>
                      </a:txBody>
                      <a:tcPr marL="56889" marR="56889" marT="0" marB="0">
                        <a:blipFill>
                          <a:blip r:embed="rId2"/>
                          <a:stretch>
                            <a:fillRect l="-242" t="-1083051" r="-100966" b="-113559"/>
                          </a:stretch>
                        </a:blipFill>
                      </a:tcPr>
                    </a:tc>
                    <a:tc>
                      <a:txBody>
                        <a:bodyPr/>
                        <a:lstStyle/>
                        <a:p>
                          <a:pPr marL="0" marR="0" algn="ctr">
                            <a:lnSpc>
                              <a:spcPct val="115000"/>
                            </a:lnSpc>
                            <a:spcAft>
                              <a:spcPts val="1000"/>
                            </a:spcAft>
                            <a:buNone/>
                          </a:pPr>
                          <a:r>
                            <a:rPr lang="en-US" sz="1700" kern="100">
                              <a:effectLst/>
                            </a:rPr>
                            <a:t>300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154683354"/>
                      </a:ext>
                    </a:extLst>
                  </a:tr>
                  <a:tr h="354838">
                    <a:tc>
                      <a:txBody>
                        <a:bodyPr/>
                        <a:lstStyle/>
                        <a:p>
                          <a:endParaRPr lang="en-US"/>
                        </a:p>
                      </a:txBody>
                      <a:tcPr marL="56889" marR="56889" marT="0" marB="0">
                        <a:blipFill>
                          <a:blip r:embed="rId2"/>
                          <a:stretch>
                            <a:fillRect l="-242" t="-1203448" r="-100966" b="-15517"/>
                          </a:stretch>
                        </a:blipFill>
                      </a:tcPr>
                    </a:tc>
                    <a:tc>
                      <a:txBody>
                        <a:bodyPr/>
                        <a:lstStyle/>
                        <a:p>
                          <a:pPr marL="0" marR="0" algn="ctr">
                            <a:lnSpc>
                              <a:spcPct val="115000"/>
                            </a:lnSpc>
                            <a:spcAft>
                              <a:spcPts val="1000"/>
                            </a:spcAft>
                            <a:buNone/>
                          </a:pPr>
                          <a:r>
                            <a:rPr lang="en-US" sz="1700" kern="100">
                              <a:effectLst/>
                            </a:rPr>
                            <a:t>54.4427</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162728023"/>
                      </a:ext>
                    </a:extLst>
                  </a:tr>
                </a:tbl>
              </a:graphicData>
            </a:graphic>
          </p:graphicFrame>
        </mc:Fallback>
      </mc:AlternateContent>
      <p:sp>
        <p:nvSpPr>
          <p:cNvPr id="6" name="TextBox 5">
            <a:extLst>
              <a:ext uri="{FF2B5EF4-FFF2-40B4-BE49-F238E27FC236}">
                <a16:creationId xmlns:a16="http://schemas.microsoft.com/office/drawing/2014/main" id="{5D3D004A-DCB1-AFB5-1211-EA4788AF8E1C}"/>
              </a:ext>
            </a:extLst>
          </p:cNvPr>
          <p:cNvSpPr txBox="1"/>
          <p:nvPr/>
        </p:nvSpPr>
        <p:spPr>
          <a:xfrm>
            <a:off x="353961" y="1725100"/>
            <a:ext cx="2821858" cy="646331"/>
          </a:xfrm>
          <a:prstGeom prst="rect">
            <a:avLst/>
          </a:prstGeom>
          <a:noFill/>
        </p:spPr>
        <p:txBody>
          <a:bodyPr wrap="square" rtlCol="0">
            <a:spAutoFit/>
          </a:bodyPr>
          <a:lstStyle/>
          <a:p>
            <a:r>
              <a:rPr kumimoji="0" lang="en-US" altLang="en-US" sz="1800" b="1" i="0" u="sng"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Short Range:</a:t>
            </a:r>
            <a:endParaRPr kumimoji="0" lang="en-US" altLang="en-US" sz="1600" b="0" i="0" u="none" strike="noStrike" cap="none" normalizeH="0" baseline="0">
              <a:ln>
                <a:noFill/>
              </a:ln>
              <a:solidFill>
                <a:schemeClr val="tx1"/>
              </a:solidFill>
              <a:effectLst/>
              <a:latin typeface="Arial" panose="020B0604020202020204" pitchFamily="34" charset="0"/>
            </a:endParaRPr>
          </a:p>
          <a:p>
            <a:endParaRPr lang="en-US"/>
          </a:p>
        </p:txBody>
      </p:sp>
    </p:spTree>
    <p:extLst>
      <p:ext uri="{BB962C8B-B14F-4D97-AF65-F5344CB8AC3E}">
        <p14:creationId xmlns:p14="http://schemas.microsoft.com/office/powerpoint/2010/main" val="1264138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7819B-5995-11C4-75C4-4D85DC6D4E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BB854-D09D-9A4A-B59E-934EEF673EF5}"/>
              </a:ext>
            </a:extLst>
          </p:cNvPr>
          <p:cNvSpPr>
            <a:spLocks noGrp="1"/>
          </p:cNvSpPr>
          <p:nvPr>
            <p:ph type="title"/>
          </p:nvPr>
        </p:nvSpPr>
        <p:spPr/>
        <p:txBody>
          <a:bodyPr/>
          <a:lstStyle/>
          <a:p>
            <a:r>
              <a:rPr lang="en-US"/>
              <a:t>PLL System Formulation</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F7345C7-1DB0-2865-7A07-38613415E52F}"/>
                  </a:ext>
                </a:extLst>
              </p:cNvPr>
              <p:cNvGraphicFramePr>
                <a:graphicFrameLocks noGrp="1"/>
              </p:cNvGraphicFramePr>
              <p:nvPr>
                <p:ph idx="1"/>
                <p:extLst>
                  <p:ext uri="{D42A27DB-BD31-4B8C-83A1-F6EECF244321}">
                    <p14:modId xmlns:p14="http://schemas.microsoft.com/office/powerpoint/2010/main" val="519579600"/>
                  </p:ext>
                </p:extLst>
              </p:nvPr>
            </p:nvGraphicFramePr>
            <p:xfrm>
              <a:off x="3573913" y="1721263"/>
              <a:ext cx="5044174" cy="4562222"/>
            </p:xfrm>
            <a:graphic>
              <a:graphicData uri="http://schemas.openxmlformats.org/drawingml/2006/table">
                <a:tbl>
                  <a:tblPr firstRow="1" firstCol="1" bandRow="1">
                    <a:tableStyleId>{5C22544A-7EE6-4342-B048-85BDC9FD1C3A}</a:tableStyleId>
                  </a:tblPr>
                  <a:tblGrid>
                    <a:gridCol w="2522087">
                      <a:extLst>
                        <a:ext uri="{9D8B030D-6E8A-4147-A177-3AD203B41FA5}">
                          <a16:colId xmlns:a16="http://schemas.microsoft.com/office/drawing/2014/main" val="2410750029"/>
                        </a:ext>
                      </a:extLst>
                    </a:gridCol>
                    <a:gridCol w="2522087">
                      <a:extLst>
                        <a:ext uri="{9D8B030D-6E8A-4147-A177-3AD203B41FA5}">
                          <a16:colId xmlns:a16="http://schemas.microsoft.com/office/drawing/2014/main" val="3934466582"/>
                        </a:ext>
                      </a:extLst>
                    </a:gridCol>
                  </a:tblGrid>
                  <a:tr h="273700">
                    <a:tc>
                      <a:txBody>
                        <a:bodyPr/>
                        <a:lstStyle/>
                        <a:p>
                          <a:pPr marL="0" marR="0" algn="ctr">
                            <a:lnSpc>
                              <a:spcPct val="115000"/>
                            </a:lnSpc>
                            <a:spcAft>
                              <a:spcPts val="1000"/>
                            </a:spcAft>
                            <a:buNone/>
                          </a:pPr>
                          <a:r>
                            <a:rPr lang="en-US" sz="1700" kern="100">
                              <a:effectLst/>
                            </a:rPr>
                            <a:t>Parameter</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Value</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2853747670"/>
                      </a:ext>
                    </a:extLst>
                  </a:tr>
                  <a:tr h="360035">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𝑭</m:t>
                                    </m:r>
                                  </m:e>
                                  <m:sub>
                                    <m:r>
                                      <a:rPr lang="en-US" sz="1300" kern="100">
                                        <a:effectLst/>
                                        <a:latin typeface="Cambria Math" panose="02040503050406030204" pitchFamily="18" charset="0"/>
                                      </a:rPr>
                                      <m:t>𝑹𝒆𝒇</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200 MHz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121234036"/>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𝑭</m:t>
                                    </m:r>
                                  </m:e>
                                  <m:sub>
                                    <m:r>
                                      <a:rPr lang="en-US" sz="1300" kern="100">
                                        <a:effectLst/>
                                        <a:latin typeface="Cambria Math" panose="02040503050406030204" pitchFamily="18" charset="0"/>
                                      </a:rPr>
                                      <m:t>𝑶𝑼𝑻</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19 to 19.25 GHz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420543531"/>
                      </a:ext>
                    </a:extLst>
                  </a:tr>
                  <a:tr h="337964">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𝑴</m:t>
                                    </m:r>
                                  </m:e>
                                  <m:sub>
                                    <m:r>
                                      <a:rPr lang="en-US" sz="1300" kern="100">
                                        <a:effectLst/>
                                        <a:latin typeface="Cambria Math" panose="02040503050406030204" pitchFamily="18" charset="0"/>
                                      </a:rPr>
                                      <m:t>𝑫𝒊𝒗𝒊𝒅𝒆𝒓</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96</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966925253"/>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𝑰</m:t>
                                    </m:r>
                                  </m:e>
                                  <m:sub>
                                    <m:r>
                                      <a:rPr lang="en-US" sz="1300" kern="100">
                                        <a:effectLst/>
                                        <a:latin typeface="Cambria Math" panose="02040503050406030204" pitchFamily="18" charset="0"/>
                                      </a:rPr>
                                      <m:t>𝑪𝑷</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10 uA</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892121324"/>
                      </a:ext>
                    </a:extLst>
                  </a:tr>
                  <a:tr h="337964">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𝑲</m:t>
                                    </m:r>
                                  </m:e>
                                  <m:sub>
                                    <m:r>
                                      <a:rPr lang="en-US" sz="1300" kern="100">
                                        <a:effectLst/>
                                        <a:latin typeface="Cambria Math" panose="02040503050406030204" pitchFamily="18" charset="0"/>
                                      </a:rPr>
                                      <m:t>𝑽𝑪𝑶</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1.3GHz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951498576"/>
                      </a:ext>
                    </a:extLst>
                  </a:tr>
                  <a:tr h="337964">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𝑹</m:t>
                                    </m:r>
                                  </m:e>
                                  <m:sub>
                                    <m:r>
                                      <a:rPr lang="en-US" sz="1300" kern="100">
                                        <a:effectLst/>
                                        <a:latin typeface="Cambria Math" panose="02040503050406030204" pitchFamily="18" charset="0"/>
                                      </a:rPr>
                                      <m:t>𝑷</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7.245 Kohm</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080694225"/>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𝑪</m:t>
                                    </m:r>
                                  </m:e>
                                  <m:sub>
                                    <m:r>
                                      <a:rPr lang="en-US" sz="1300" kern="100">
                                        <a:effectLst/>
                                        <a:latin typeface="Cambria Math" panose="02040503050406030204" pitchFamily="18" charset="0"/>
                                      </a:rPr>
                                      <m:t>𝑷</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732.22 pF</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2604055549"/>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𝑪</m:t>
                                    </m:r>
                                  </m:e>
                                  <m:sub>
                                    <m:r>
                                      <a:rPr lang="en-US" sz="1300" kern="100">
                                        <a:effectLst/>
                                        <a:latin typeface="Cambria Math" panose="02040503050406030204" pitchFamily="18" charset="0"/>
                                      </a:rPr>
                                      <m:t>𝟐</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73.222 pF</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578709360"/>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𝒇</m:t>
                                    </m:r>
                                  </m:e>
                                  <m:sub>
                                    <m:r>
                                      <a:rPr lang="en-US" sz="1300" kern="100">
                                        <a:effectLst/>
                                        <a:latin typeface="Cambria Math" panose="02040503050406030204" pitchFamily="18" charset="0"/>
                                      </a:rPr>
                                      <m:t>𝒛</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30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620889949"/>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1300" i="1" kern="100">
                                        <a:effectLst/>
                                        <a:latin typeface="Cambria Math" panose="02040503050406030204" pitchFamily="18" charset="0"/>
                                      </a:rPr>
                                    </m:ctrlPr>
                                  </m:sSubPr>
                                  <m:e>
                                    <m:r>
                                      <a:rPr lang="en-US" sz="1300" kern="100">
                                        <a:effectLst/>
                                        <a:latin typeface="Cambria Math" panose="02040503050406030204" pitchFamily="18" charset="0"/>
                                      </a:rPr>
                                      <m:t>𝒇</m:t>
                                    </m:r>
                                  </m:e>
                                  <m:sub>
                                    <m:r>
                                      <a:rPr lang="en-US" sz="1300" kern="100">
                                        <a:effectLst/>
                                        <a:latin typeface="Cambria Math" panose="02040503050406030204" pitchFamily="18" charset="0"/>
                                      </a:rPr>
                                      <m:t>𝑷</m:t>
                                    </m:r>
                                  </m:sub>
                                </m:sSub>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60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4163802621"/>
                      </a:ext>
                    </a:extLst>
                  </a:tr>
                  <a:tr h="33796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r>
                                  <a:rPr lang="en-US" sz="1300" kern="100">
                                    <a:effectLst/>
                                    <a:latin typeface="Cambria Math" panose="02040503050406030204" pitchFamily="18" charset="0"/>
                                  </a:rPr>
                                  <m:t>𝑳𝒐𝒐𝒑</m:t>
                                </m:r>
                                <m:r>
                                  <a:rPr lang="en-US" sz="1300" kern="100">
                                    <a:effectLst/>
                                    <a:latin typeface="Cambria Math" panose="02040503050406030204" pitchFamily="18" charset="0"/>
                                  </a:rPr>
                                  <m:t> </m:t>
                                </m:r>
                                <m:r>
                                  <a:rPr lang="en-US" sz="1300" kern="100">
                                    <a:effectLst/>
                                    <a:latin typeface="Cambria Math" panose="02040503050406030204" pitchFamily="18" charset="0"/>
                                  </a:rPr>
                                  <m:t>𝑩𝒂𝒏𝒅𝒘𝒊𝒕𝒉</m:t>
                                </m:r>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150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154683354"/>
                      </a:ext>
                    </a:extLst>
                  </a:tr>
                  <a:tr h="337964">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r>
                                  <a:rPr lang="en-US" sz="1300" kern="100">
                                    <a:effectLst/>
                                    <a:latin typeface="Cambria Math" panose="02040503050406030204" pitchFamily="18" charset="0"/>
                                  </a:rPr>
                                  <m:t>𝑷𝑴</m:t>
                                </m:r>
                              </m:oMath>
                            </m:oMathPara>
                          </a14:m>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61.735</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162728023"/>
                      </a:ext>
                    </a:extLst>
                  </a:tr>
                </a:tbl>
              </a:graphicData>
            </a:graphic>
          </p:graphicFrame>
        </mc:Choice>
        <mc:Fallback xmlns="">
          <p:graphicFrame>
            <p:nvGraphicFramePr>
              <p:cNvPr id="4" name="Content Placeholder 3">
                <a:extLst>
                  <a:ext uri="{FF2B5EF4-FFF2-40B4-BE49-F238E27FC236}">
                    <a16:creationId xmlns:a16="http://schemas.microsoft.com/office/drawing/2014/main" id="{4F7345C7-1DB0-2865-7A07-38613415E52F}"/>
                  </a:ext>
                </a:extLst>
              </p:cNvPr>
              <p:cNvGraphicFramePr>
                <a:graphicFrameLocks noGrp="1"/>
              </p:cNvGraphicFramePr>
              <p:nvPr>
                <p:ph idx="1"/>
                <p:extLst>
                  <p:ext uri="{D42A27DB-BD31-4B8C-83A1-F6EECF244321}">
                    <p14:modId xmlns:p14="http://schemas.microsoft.com/office/powerpoint/2010/main" val="519579600"/>
                  </p:ext>
                </p:extLst>
              </p:nvPr>
            </p:nvGraphicFramePr>
            <p:xfrm>
              <a:off x="3573913" y="1721263"/>
              <a:ext cx="5044174" cy="4560063"/>
            </p:xfrm>
            <a:graphic>
              <a:graphicData uri="http://schemas.openxmlformats.org/drawingml/2006/table">
                <a:tbl>
                  <a:tblPr firstRow="1" firstCol="1" bandRow="1">
                    <a:tableStyleId>{5C22544A-7EE6-4342-B048-85BDC9FD1C3A}</a:tableStyleId>
                  </a:tblPr>
                  <a:tblGrid>
                    <a:gridCol w="2522087">
                      <a:extLst>
                        <a:ext uri="{9D8B030D-6E8A-4147-A177-3AD203B41FA5}">
                          <a16:colId xmlns:a16="http://schemas.microsoft.com/office/drawing/2014/main" val="2410750029"/>
                        </a:ext>
                      </a:extLst>
                    </a:gridCol>
                    <a:gridCol w="2522087">
                      <a:extLst>
                        <a:ext uri="{9D8B030D-6E8A-4147-A177-3AD203B41FA5}">
                          <a16:colId xmlns:a16="http://schemas.microsoft.com/office/drawing/2014/main" val="3934466582"/>
                        </a:ext>
                      </a:extLst>
                    </a:gridCol>
                  </a:tblGrid>
                  <a:tr h="280480">
                    <a:tc>
                      <a:txBody>
                        <a:bodyPr/>
                        <a:lstStyle/>
                        <a:p>
                          <a:pPr marL="0" marR="0" algn="ctr">
                            <a:lnSpc>
                              <a:spcPct val="115000"/>
                            </a:lnSpc>
                            <a:spcAft>
                              <a:spcPts val="1000"/>
                            </a:spcAft>
                            <a:buNone/>
                          </a:pPr>
                          <a:r>
                            <a:rPr lang="en-US" sz="1700" kern="100">
                              <a:effectLst/>
                            </a:rPr>
                            <a:t>Parameter</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1700" kern="100">
                              <a:effectLst/>
                            </a:rPr>
                            <a:t>Value</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2853747670"/>
                      </a:ext>
                    </a:extLst>
                  </a:tr>
                  <a:tr h="376365">
                    <a:tc>
                      <a:txBody>
                        <a:bodyPr/>
                        <a:lstStyle/>
                        <a:p>
                          <a:endParaRPr lang="en-US"/>
                        </a:p>
                      </a:txBody>
                      <a:tcPr marL="56889" marR="56889" marT="0" marB="0">
                        <a:blipFill>
                          <a:blip r:embed="rId2"/>
                          <a:stretch>
                            <a:fillRect l="-242" t="-85484" r="-100966" b="-1048387"/>
                          </a:stretch>
                        </a:blipFill>
                      </a:tcPr>
                    </a:tc>
                    <a:tc>
                      <a:txBody>
                        <a:bodyPr/>
                        <a:lstStyle/>
                        <a:p>
                          <a:pPr marL="0" marR="0" algn="ctr">
                            <a:lnSpc>
                              <a:spcPct val="115000"/>
                            </a:lnSpc>
                            <a:spcAft>
                              <a:spcPts val="1000"/>
                            </a:spcAft>
                            <a:buNone/>
                          </a:pPr>
                          <a:r>
                            <a:rPr lang="en-US" sz="1700" kern="100">
                              <a:effectLst/>
                            </a:rPr>
                            <a:t>200 MHz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121234036"/>
                      </a:ext>
                    </a:extLst>
                  </a:tr>
                  <a:tr h="354838">
                    <a:tc>
                      <a:txBody>
                        <a:bodyPr/>
                        <a:lstStyle/>
                        <a:p>
                          <a:endParaRPr lang="en-US"/>
                        </a:p>
                      </a:txBody>
                      <a:tcPr marL="56889" marR="56889" marT="0" marB="0">
                        <a:blipFill>
                          <a:blip r:embed="rId2"/>
                          <a:stretch>
                            <a:fillRect l="-242" t="-198276" r="-100966" b="-1020690"/>
                          </a:stretch>
                        </a:blipFill>
                      </a:tcPr>
                    </a:tc>
                    <a:tc>
                      <a:txBody>
                        <a:bodyPr/>
                        <a:lstStyle/>
                        <a:p>
                          <a:pPr marL="0" marR="0" algn="ctr">
                            <a:lnSpc>
                              <a:spcPct val="115000"/>
                            </a:lnSpc>
                            <a:spcAft>
                              <a:spcPts val="1000"/>
                            </a:spcAft>
                            <a:buNone/>
                          </a:pPr>
                          <a:r>
                            <a:rPr lang="en-US" sz="1700" kern="100">
                              <a:effectLst/>
                            </a:rPr>
                            <a:t>19 to 19.25 GHz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420543531"/>
                      </a:ext>
                    </a:extLst>
                  </a:tr>
                  <a:tr h="354838">
                    <a:tc>
                      <a:txBody>
                        <a:bodyPr/>
                        <a:lstStyle/>
                        <a:p>
                          <a:endParaRPr lang="en-US"/>
                        </a:p>
                      </a:txBody>
                      <a:tcPr marL="56889" marR="56889" marT="0" marB="0">
                        <a:blipFill>
                          <a:blip r:embed="rId2"/>
                          <a:stretch>
                            <a:fillRect l="-242" t="-298276" r="-100966" b="-920690"/>
                          </a:stretch>
                        </a:blipFill>
                      </a:tcPr>
                    </a:tc>
                    <a:tc>
                      <a:txBody>
                        <a:bodyPr/>
                        <a:lstStyle/>
                        <a:p>
                          <a:pPr marL="0" marR="0" algn="ctr">
                            <a:lnSpc>
                              <a:spcPct val="115000"/>
                            </a:lnSpc>
                            <a:spcAft>
                              <a:spcPts val="1000"/>
                            </a:spcAft>
                            <a:buNone/>
                          </a:pPr>
                          <a:r>
                            <a:rPr lang="en-US" sz="1700" kern="100">
                              <a:effectLst/>
                            </a:rPr>
                            <a:t>96</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966925253"/>
                      </a:ext>
                    </a:extLst>
                  </a:tr>
                  <a:tr h="354838">
                    <a:tc>
                      <a:txBody>
                        <a:bodyPr/>
                        <a:lstStyle/>
                        <a:p>
                          <a:endParaRPr lang="en-US"/>
                        </a:p>
                      </a:txBody>
                      <a:tcPr marL="56889" marR="56889" marT="0" marB="0">
                        <a:blipFill>
                          <a:blip r:embed="rId2"/>
                          <a:stretch>
                            <a:fillRect l="-242" t="-391525" r="-100966" b="-805085"/>
                          </a:stretch>
                        </a:blipFill>
                      </a:tcPr>
                    </a:tc>
                    <a:tc>
                      <a:txBody>
                        <a:bodyPr/>
                        <a:lstStyle/>
                        <a:p>
                          <a:pPr marL="0" marR="0" algn="ctr">
                            <a:lnSpc>
                              <a:spcPct val="115000"/>
                            </a:lnSpc>
                            <a:spcAft>
                              <a:spcPts val="1000"/>
                            </a:spcAft>
                            <a:buNone/>
                          </a:pPr>
                          <a:r>
                            <a:rPr lang="en-US" sz="1700" kern="100">
                              <a:effectLst/>
                            </a:rPr>
                            <a:t>10 uA</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892121324"/>
                      </a:ext>
                    </a:extLst>
                  </a:tr>
                  <a:tr h="354838">
                    <a:tc>
                      <a:txBody>
                        <a:bodyPr/>
                        <a:lstStyle/>
                        <a:p>
                          <a:endParaRPr lang="en-US"/>
                        </a:p>
                      </a:txBody>
                      <a:tcPr marL="56889" marR="56889" marT="0" marB="0">
                        <a:blipFill>
                          <a:blip r:embed="rId2"/>
                          <a:stretch>
                            <a:fillRect l="-242" t="-500000" r="-100966" b="-718966"/>
                          </a:stretch>
                        </a:blipFill>
                      </a:tcPr>
                    </a:tc>
                    <a:tc>
                      <a:txBody>
                        <a:bodyPr/>
                        <a:lstStyle/>
                        <a:p>
                          <a:pPr marL="0" marR="0" algn="ctr">
                            <a:lnSpc>
                              <a:spcPct val="115000"/>
                            </a:lnSpc>
                            <a:spcAft>
                              <a:spcPts val="1000"/>
                            </a:spcAft>
                            <a:buNone/>
                          </a:pPr>
                          <a:r>
                            <a:rPr lang="en-US" sz="1700" kern="100">
                              <a:effectLst/>
                            </a:rPr>
                            <a:t>1.3GHz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951498576"/>
                      </a:ext>
                    </a:extLst>
                  </a:tr>
                  <a:tr h="354838">
                    <a:tc>
                      <a:txBody>
                        <a:bodyPr/>
                        <a:lstStyle/>
                        <a:p>
                          <a:endParaRPr lang="en-US"/>
                        </a:p>
                      </a:txBody>
                      <a:tcPr marL="56889" marR="56889" marT="0" marB="0">
                        <a:blipFill>
                          <a:blip r:embed="rId2"/>
                          <a:stretch>
                            <a:fillRect l="-242" t="-600000" r="-100966" b="-618966"/>
                          </a:stretch>
                        </a:blipFill>
                      </a:tcPr>
                    </a:tc>
                    <a:tc>
                      <a:txBody>
                        <a:bodyPr/>
                        <a:lstStyle/>
                        <a:p>
                          <a:pPr marL="0" marR="0" algn="ctr">
                            <a:lnSpc>
                              <a:spcPct val="115000"/>
                            </a:lnSpc>
                            <a:spcAft>
                              <a:spcPts val="1000"/>
                            </a:spcAft>
                            <a:buNone/>
                          </a:pPr>
                          <a:r>
                            <a:rPr lang="en-US" sz="1700" kern="100">
                              <a:effectLst/>
                            </a:rPr>
                            <a:t>7.245 Kohm</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080694225"/>
                      </a:ext>
                    </a:extLst>
                  </a:tr>
                  <a:tr h="354838">
                    <a:tc>
                      <a:txBody>
                        <a:bodyPr/>
                        <a:lstStyle/>
                        <a:p>
                          <a:endParaRPr lang="en-US"/>
                        </a:p>
                      </a:txBody>
                      <a:tcPr marL="56889" marR="56889" marT="0" marB="0">
                        <a:blipFill>
                          <a:blip r:embed="rId2"/>
                          <a:stretch>
                            <a:fillRect l="-242" t="-688136" r="-100966" b="-508475"/>
                          </a:stretch>
                        </a:blipFill>
                      </a:tcPr>
                    </a:tc>
                    <a:tc>
                      <a:txBody>
                        <a:bodyPr/>
                        <a:lstStyle/>
                        <a:p>
                          <a:pPr marL="0" marR="0" algn="ctr">
                            <a:lnSpc>
                              <a:spcPct val="115000"/>
                            </a:lnSpc>
                            <a:spcAft>
                              <a:spcPts val="1000"/>
                            </a:spcAft>
                            <a:buNone/>
                          </a:pPr>
                          <a:r>
                            <a:rPr lang="en-US" sz="1700" kern="100">
                              <a:effectLst/>
                            </a:rPr>
                            <a:t>732.22 pF</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2604055549"/>
                      </a:ext>
                    </a:extLst>
                  </a:tr>
                  <a:tr h="354838">
                    <a:tc>
                      <a:txBody>
                        <a:bodyPr/>
                        <a:lstStyle/>
                        <a:p>
                          <a:endParaRPr lang="en-US"/>
                        </a:p>
                      </a:txBody>
                      <a:tcPr marL="56889" marR="56889" marT="0" marB="0">
                        <a:blipFill>
                          <a:blip r:embed="rId2"/>
                          <a:stretch>
                            <a:fillRect l="-242" t="-801724" r="-100966" b="-417241"/>
                          </a:stretch>
                        </a:blipFill>
                      </a:tcPr>
                    </a:tc>
                    <a:tc>
                      <a:txBody>
                        <a:bodyPr/>
                        <a:lstStyle/>
                        <a:p>
                          <a:pPr marL="0" marR="0" algn="ctr">
                            <a:lnSpc>
                              <a:spcPct val="115000"/>
                            </a:lnSpc>
                            <a:spcAft>
                              <a:spcPts val="1000"/>
                            </a:spcAft>
                            <a:buNone/>
                          </a:pPr>
                          <a:r>
                            <a:rPr lang="en-US" sz="1700" kern="100">
                              <a:effectLst/>
                            </a:rPr>
                            <a:t>73.222 pF</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578709360"/>
                      </a:ext>
                    </a:extLst>
                  </a:tr>
                  <a:tr h="354838">
                    <a:tc>
                      <a:txBody>
                        <a:bodyPr/>
                        <a:lstStyle/>
                        <a:p>
                          <a:endParaRPr lang="en-US"/>
                        </a:p>
                      </a:txBody>
                      <a:tcPr marL="56889" marR="56889" marT="0" marB="0">
                        <a:blipFill>
                          <a:blip r:embed="rId2"/>
                          <a:stretch>
                            <a:fillRect l="-242" t="-901724" r="-100966" b="-317241"/>
                          </a:stretch>
                        </a:blipFill>
                      </a:tcPr>
                    </a:tc>
                    <a:tc>
                      <a:txBody>
                        <a:bodyPr/>
                        <a:lstStyle/>
                        <a:p>
                          <a:pPr marL="0" marR="0" algn="ctr">
                            <a:lnSpc>
                              <a:spcPct val="115000"/>
                            </a:lnSpc>
                            <a:spcAft>
                              <a:spcPts val="1000"/>
                            </a:spcAft>
                            <a:buNone/>
                          </a:pPr>
                          <a:r>
                            <a:rPr lang="en-US" sz="1700" kern="100">
                              <a:effectLst/>
                            </a:rPr>
                            <a:t>30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620889949"/>
                      </a:ext>
                    </a:extLst>
                  </a:tr>
                  <a:tr h="354838">
                    <a:tc>
                      <a:txBody>
                        <a:bodyPr/>
                        <a:lstStyle/>
                        <a:p>
                          <a:endParaRPr lang="en-US"/>
                        </a:p>
                      </a:txBody>
                      <a:tcPr marL="56889" marR="56889" marT="0" marB="0">
                        <a:blipFill>
                          <a:blip r:embed="rId2"/>
                          <a:stretch>
                            <a:fillRect l="-242" t="-1001724" r="-100966" b="-217241"/>
                          </a:stretch>
                        </a:blipFill>
                      </a:tcPr>
                    </a:tc>
                    <a:tc>
                      <a:txBody>
                        <a:bodyPr/>
                        <a:lstStyle/>
                        <a:p>
                          <a:pPr marL="0" marR="0" algn="ctr">
                            <a:lnSpc>
                              <a:spcPct val="115000"/>
                            </a:lnSpc>
                            <a:spcAft>
                              <a:spcPts val="1000"/>
                            </a:spcAft>
                            <a:buNone/>
                          </a:pPr>
                          <a:r>
                            <a:rPr lang="en-US" sz="1700" kern="100">
                              <a:effectLst/>
                            </a:rPr>
                            <a:t>60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4163802621"/>
                      </a:ext>
                    </a:extLst>
                  </a:tr>
                  <a:tr h="354838">
                    <a:tc>
                      <a:txBody>
                        <a:bodyPr/>
                        <a:lstStyle/>
                        <a:p>
                          <a:endParaRPr lang="en-US"/>
                        </a:p>
                      </a:txBody>
                      <a:tcPr marL="56889" marR="56889" marT="0" marB="0">
                        <a:blipFill>
                          <a:blip r:embed="rId2"/>
                          <a:stretch>
                            <a:fillRect l="-242" t="-1083051" r="-100966" b="-113559"/>
                          </a:stretch>
                        </a:blipFill>
                      </a:tcPr>
                    </a:tc>
                    <a:tc>
                      <a:txBody>
                        <a:bodyPr/>
                        <a:lstStyle/>
                        <a:p>
                          <a:pPr marL="0" marR="0" algn="ctr">
                            <a:lnSpc>
                              <a:spcPct val="115000"/>
                            </a:lnSpc>
                            <a:spcAft>
                              <a:spcPts val="1000"/>
                            </a:spcAft>
                            <a:buNone/>
                          </a:pPr>
                          <a:r>
                            <a:rPr lang="en-US" sz="1700" kern="100">
                              <a:effectLst/>
                            </a:rPr>
                            <a:t>150 kHz</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3154683354"/>
                      </a:ext>
                    </a:extLst>
                  </a:tr>
                  <a:tr h="354838">
                    <a:tc>
                      <a:txBody>
                        <a:bodyPr/>
                        <a:lstStyle/>
                        <a:p>
                          <a:endParaRPr lang="en-US"/>
                        </a:p>
                      </a:txBody>
                      <a:tcPr marL="56889" marR="56889" marT="0" marB="0">
                        <a:blipFill>
                          <a:blip r:embed="rId2"/>
                          <a:stretch>
                            <a:fillRect l="-242" t="-1203448" r="-100966" b="-15517"/>
                          </a:stretch>
                        </a:blipFill>
                      </a:tcPr>
                    </a:tc>
                    <a:tc>
                      <a:txBody>
                        <a:bodyPr/>
                        <a:lstStyle/>
                        <a:p>
                          <a:pPr marL="0" marR="0" algn="ctr">
                            <a:lnSpc>
                              <a:spcPct val="115000"/>
                            </a:lnSpc>
                            <a:spcAft>
                              <a:spcPts val="1000"/>
                            </a:spcAft>
                            <a:buNone/>
                          </a:pPr>
                          <a:r>
                            <a:rPr lang="en-US" sz="1700" kern="100">
                              <a:effectLst/>
                            </a:rPr>
                            <a:t>61.735</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1162728023"/>
                      </a:ext>
                    </a:extLst>
                  </a:tr>
                </a:tbl>
              </a:graphicData>
            </a:graphic>
          </p:graphicFrame>
        </mc:Fallback>
      </mc:AlternateContent>
      <p:sp>
        <p:nvSpPr>
          <p:cNvPr id="6" name="TextBox 5">
            <a:extLst>
              <a:ext uri="{FF2B5EF4-FFF2-40B4-BE49-F238E27FC236}">
                <a16:creationId xmlns:a16="http://schemas.microsoft.com/office/drawing/2014/main" id="{548E8327-4F84-2B1A-B740-9DE0DE709184}"/>
              </a:ext>
            </a:extLst>
          </p:cNvPr>
          <p:cNvSpPr txBox="1"/>
          <p:nvPr/>
        </p:nvSpPr>
        <p:spPr>
          <a:xfrm>
            <a:off x="353961" y="1725100"/>
            <a:ext cx="2821858" cy="646331"/>
          </a:xfrm>
          <a:prstGeom prst="rect">
            <a:avLst/>
          </a:prstGeom>
          <a:noFill/>
        </p:spPr>
        <p:txBody>
          <a:bodyPr wrap="square" rtlCol="0">
            <a:spAutoFit/>
          </a:bodyPr>
          <a:lstStyle/>
          <a:p>
            <a:r>
              <a:rPr kumimoji="0" lang="en-US" altLang="en-US" sz="1800" b="1" i="0" u="sng"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Long Range:</a:t>
            </a:r>
            <a:endParaRPr kumimoji="0" lang="en-US" altLang="en-US" sz="1600" b="0" i="0" u="none" strike="noStrike" cap="none" normalizeH="0" baseline="0">
              <a:ln>
                <a:noFill/>
              </a:ln>
              <a:solidFill>
                <a:schemeClr val="tx1"/>
              </a:solidFill>
              <a:effectLst/>
              <a:latin typeface="Arial" panose="020B0604020202020204" pitchFamily="34" charset="0"/>
            </a:endParaRPr>
          </a:p>
          <a:p>
            <a:endParaRPr lang="en-US"/>
          </a:p>
        </p:txBody>
      </p:sp>
    </p:spTree>
    <p:extLst>
      <p:ext uri="{BB962C8B-B14F-4D97-AF65-F5344CB8AC3E}">
        <p14:creationId xmlns:p14="http://schemas.microsoft.com/office/powerpoint/2010/main" val="2781402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C70219-8335-F593-82F6-1DF98CD27044}"/>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6A5075-F761-CF09-DC56-2BD48167698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a:t>PLL Circuits Design</a:t>
            </a:r>
            <a:br>
              <a:rPr lang="en-US" sz="5000"/>
            </a:br>
            <a:br>
              <a:rPr lang="en-US" sz="5000"/>
            </a:br>
            <a:br>
              <a:rPr lang="en-US" sz="5000"/>
            </a:br>
            <a:endParaRPr lang="en-US" sz="5000"/>
          </a:p>
        </p:txBody>
      </p:sp>
      <p:sp>
        <p:nvSpPr>
          <p:cNvPr id="4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ircuit board">
            <a:extLst>
              <a:ext uri="{FF2B5EF4-FFF2-40B4-BE49-F238E27FC236}">
                <a16:creationId xmlns:a16="http://schemas.microsoft.com/office/drawing/2014/main" id="{FBFC97CD-F14C-FD6A-3380-8616F0C20122}"/>
              </a:ext>
            </a:extLst>
          </p:cNvPr>
          <p:cNvPicPr>
            <a:picLocks noChangeAspect="1"/>
          </p:cNvPicPr>
          <p:nvPr/>
        </p:nvPicPr>
        <p:blipFill>
          <a:blip r:embed="rId2"/>
          <a:srcRect l="16524" r="16523"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391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577C2-ADA6-A514-5324-CE3A714E1E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C30C6-EBE1-0BA7-18B5-ACA850C72A6B}"/>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D1F511DE-9FBC-3F7E-3D3B-810B46178100}"/>
              </a:ext>
            </a:extLst>
          </p:cNvPr>
          <p:cNvSpPr>
            <a:spLocks noGrp="1"/>
          </p:cNvSpPr>
          <p:nvPr>
            <p:ph idx="1"/>
          </p:nvPr>
        </p:nvSpPr>
        <p:spPr>
          <a:xfrm>
            <a:off x="104670" y="892669"/>
            <a:ext cx="11750999" cy="5072661"/>
          </a:xfrm>
        </p:spPr>
        <p:txBody>
          <a:bodyPr vert="horz" lIns="91440" tIns="45720" rIns="91440" bIns="45720" rtlCol="0" anchor="t">
            <a:normAutofit lnSpcReduction="10000"/>
          </a:bodyPr>
          <a:lstStyle/>
          <a:p>
            <a:pPr marL="514350" indent="-514350">
              <a:buFont typeface="+mj-lt"/>
              <a:buAutoNum type="arabicPeriod"/>
            </a:pPr>
            <a:r>
              <a:rPr lang="en-GB" sz="2000">
                <a:solidFill>
                  <a:schemeClr val="bg2"/>
                </a:solidFill>
              </a:rPr>
              <a:t>Introduction to FMCW Radar Systems</a:t>
            </a:r>
          </a:p>
          <a:p>
            <a:pPr marL="514350" indent="-514350">
              <a:buFont typeface="+mj-lt"/>
              <a:buAutoNum type="arabicPeriod"/>
            </a:pPr>
            <a:r>
              <a:rPr lang="en-GB" sz="2000">
                <a:solidFill>
                  <a:srgbClr val="E8E8E8"/>
                </a:solidFill>
              </a:rPr>
              <a:t>System Specifications Formulation</a:t>
            </a:r>
          </a:p>
          <a:p>
            <a:pPr marL="514350" indent="-514350">
              <a:buFont typeface="+mj-lt"/>
              <a:buAutoNum type="arabicPeriod"/>
            </a:pPr>
            <a:r>
              <a:rPr lang="en-GB" sz="2000">
                <a:solidFill>
                  <a:srgbClr val="E8E8E8"/>
                </a:solidFill>
              </a:rPr>
              <a:t>PLL System Formulation</a:t>
            </a:r>
          </a:p>
          <a:p>
            <a:pPr marL="514350" indent="-514350">
              <a:buFont typeface="+mj-lt"/>
              <a:buAutoNum type="arabicPeriod"/>
            </a:pPr>
            <a:r>
              <a:rPr lang="en-GB" sz="2000">
                <a:solidFill>
                  <a:srgbClr val="00B0F0"/>
                </a:solidFill>
              </a:rPr>
              <a:t>PLL Circuits Design</a:t>
            </a:r>
          </a:p>
          <a:p>
            <a:pPr marL="971550" lvl="1" indent="-514350">
              <a:buFont typeface="+mj-lt"/>
              <a:buAutoNum type="arabicPeriod"/>
            </a:pPr>
            <a:r>
              <a:rPr lang="en-GB" sz="1600">
                <a:solidFill>
                  <a:schemeClr val="bg2"/>
                </a:solidFill>
              </a:rPr>
              <a:t>Charge Pump and Phase-Frequency Detector</a:t>
            </a:r>
          </a:p>
          <a:p>
            <a:pPr marL="971550" lvl="1" indent="-514350">
              <a:buFont typeface="+mj-lt"/>
              <a:buAutoNum type="arabicPeriod"/>
            </a:pPr>
            <a:r>
              <a:rPr lang="en-GB" sz="1600">
                <a:solidFill>
                  <a:schemeClr val="bg2"/>
                </a:solidFill>
              </a:rPr>
              <a:t>Voltage-Controlled Oscillator</a:t>
            </a:r>
          </a:p>
          <a:p>
            <a:pPr marL="971550" lvl="1" indent="-514350">
              <a:buFont typeface="+mj-lt"/>
              <a:buAutoNum type="arabicPeriod"/>
            </a:pPr>
            <a:r>
              <a:rPr lang="en-GB" sz="1600">
                <a:solidFill>
                  <a:schemeClr val="bg2"/>
                </a:solidFill>
              </a:rPr>
              <a:t>Frequency Dividers</a:t>
            </a:r>
          </a:p>
          <a:p>
            <a:pPr marL="514350" indent="-514350">
              <a:buFont typeface="+mj-lt"/>
              <a:buAutoNum type="arabicPeriod"/>
            </a:pPr>
            <a:r>
              <a:rPr lang="en-GB" sz="2000">
                <a:solidFill>
                  <a:schemeClr val="bg2"/>
                </a:solidFill>
              </a:rPr>
              <a:t>Transmitter System Description</a:t>
            </a:r>
          </a:p>
          <a:p>
            <a:pPr marL="514350" indent="-514350">
              <a:buFont typeface="+mj-lt"/>
              <a:buAutoNum type="arabicPeriod"/>
            </a:pPr>
            <a:r>
              <a:rPr lang="en-GB" sz="2000">
                <a:solidFill>
                  <a:schemeClr val="bg2"/>
                </a:solidFill>
              </a:rPr>
              <a:t>Transmitter Circuits Design</a:t>
            </a:r>
          </a:p>
          <a:p>
            <a:pPr marL="971550" lvl="1" indent="-514350">
              <a:buFont typeface="+mj-lt"/>
              <a:buAutoNum type="arabicPeriod"/>
            </a:pPr>
            <a:r>
              <a:rPr lang="en-GB" sz="1600">
                <a:solidFill>
                  <a:schemeClr val="bg2"/>
                </a:solidFill>
              </a:rPr>
              <a:t>Variable Gain Amplifier</a:t>
            </a:r>
          </a:p>
          <a:p>
            <a:pPr marL="971550" lvl="1" indent="-514350">
              <a:buFont typeface="+mj-lt"/>
              <a:buAutoNum type="arabicPeriod"/>
            </a:pPr>
            <a:r>
              <a:rPr lang="en-GB" sz="1600">
                <a:solidFill>
                  <a:schemeClr val="bg2"/>
                </a:solidFill>
              </a:rPr>
              <a:t>Power Amplifier</a:t>
            </a:r>
          </a:p>
          <a:p>
            <a:pPr marL="514350" indent="-514350">
              <a:buFont typeface="+mj-lt"/>
              <a:buAutoNum type="arabicPeriod"/>
            </a:pPr>
            <a:r>
              <a:rPr lang="en-GB" sz="2000">
                <a:solidFill>
                  <a:schemeClr val="bg2"/>
                </a:solidFill>
              </a:rPr>
              <a:t>Receiver System Description</a:t>
            </a:r>
          </a:p>
          <a:p>
            <a:pPr marL="514350" indent="-514350">
              <a:buFont typeface="+mj-lt"/>
              <a:buAutoNum type="arabicPeriod"/>
            </a:pPr>
            <a:r>
              <a:rPr lang="en-GB" sz="2000">
                <a:solidFill>
                  <a:schemeClr val="bg2"/>
                </a:solidFill>
              </a:rPr>
              <a:t>Receiver Circuits Design</a:t>
            </a:r>
          </a:p>
          <a:p>
            <a:pPr marL="971550" lvl="1" indent="-514350">
              <a:buFont typeface="+mj-lt"/>
              <a:buAutoNum type="arabicPeriod"/>
            </a:pPr>
            <a:r>
              <a:rPr lang="en-GB" sz="1600">
                <a:solidFill>
                  <a:schemeClr val="bg2"/>
                </a:solidFill>
              </a:rPr>
              <a:t>Low-Noise Amplifier</a:t>
            </a:r>
          </a:p>
          <a:p>
            <a:pPr marL="971550" lvl="1" indent="-514350">
              <a:buFont typeface="+mj-lt"/>
              <a:buAutoNum type="arabicPeriod"/>
            </a:pPr>
            <a:r>
              <a:rPr lang="en-GB" sz="1600">
                <a:solidFill>
                  <a:schemeClr val="bg2"/>
                </a:solidFill>
              </a:rPr>
              <a:t>Mixer and Local Oscillator Chain</a:t>
            </a:r>
          </a:p>
          <a:p>
            <a:pPr marL="971550" lvl="1" indent="-514350">
              <a:buFont typeface="+mj-lt"/>
              <a:buAutoNum type="arabicPeriod"/>
            </a:pPr>
            <a:r>
              <a:rPr lang="en-GB" sz="1600">
                <a:solidFill>
                  <a:schemeClr val="bg2"/>
                </a:solidFill>
              </a:rPr>
              <a:t>Baseband Amplifiers</a:t>
            </a:r>
          </a:p>
        </p:txBody>
      </p:sp>
      <p:sp>
        <p:nvSpPr>
          <p:cNvPr id="4" name="Arrow: Down 3">
            <a:extLst>
              <a:ext uri="{FF2B5EF4-FFF2-40B4-BE49-F238E27FC236}">
                <a16:creationId xmlns:a16="http://schemas.microsoft.com/office/drawing/2014/main" id="{C53283B5-1A67-70A8-F665-E4A3F1AEBD90}"/>
              </a:ext>
            </a:extLst>
          </p:cNvPr>
          <p:cNvSpPr/>
          <p:nvPr/>
        </p:nvSpPr>
        <p:spPr>
          <a:xfrm>
            <a:off x="200967" y="6521380"/>
            <a:ext cx="472273" cy="261257"/>
          </a:xfrm>
          <a:prstGeom prst="downArrow">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1063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BA891-C903-A083-BAAF-9B2F7DFBD1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BADAB5-AF4D-EAA9-6854-497201E9ED82}"/>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584E2F61-EC4D-28E7-849E-BBAE6C4E22FB}"/>
              </a:ext>
            </a:extLst>
          </p:cNvPr>
          <p:cNvSpPr>
            <a:spLocks noGrp="1"/>
          </p:cNvSpPr>
          <p:nvPr>
            <p:ph idx="1"/>
          </p:nvPr>
        </p:nvSpPr>
        <p:spPr>
          <a:xfrm>
            <a:off x="104670" y="892669"/>
            <a:ext cx="11750999" cy="5072661"/>
          </a:xfrm>
        </p:spPr>
        <p:txBody>
          <a:bodyPr vert="horz" lIns="91440" tIns="45720" rIns="91440" bIns="45720" rtlCol="0" anchor="t">
            <a:normAutofit lnSpcReduction="10000"/>
          </a:bodyPr>
          <a:lstStyle/>
          <a:p>
            <a:pPr marL="514350" indent="-514350">
              <a:buFont typeface="+mj-lt"/>
              <a:buAutoNum type="arabicPeriod"/>
            </a:pPr>
            <a:r>
              <a:rPr lang="en-GB" sz="2000">
                <a:solidFill>
                  <a:schemeClr val="bg2"/>
                </a:solidFill>
              </a:rPr>
              <a:t>Introduction to FMCW Radar Systems</a:t>
            </a:r>
          </a:p>
          <a:p>
            <a:pPr marL="514350" indent="-514350">
              <a:buFont typeface="+mj-lt"/>
              <a:buAutoNum type="arabicPeriod"/>
            </a:pPr>
            <a:r>
              <a:rPr lang="en-GB" sz="2000">
                <a:solidFill>
                  <a:srgbClr val="E8E8E8"/>
                </a:solidFill>
              </a:rPr>
              <a:t>System Specifications Formulation</a:t>
            </a:r>
          </a:p>
          <a:p>
            <a:pPr marL="514350" indent="-514350">
              <a:buFont typeface="+mj-lt"/>
              <a:buAutoNum type="arabicPeriod"/>
            </a:pPr>
            <a:r>
              <a:rPr lang="en-GB" sz="2000">
                <a:solidFill>
                  <a:srgbClr val="E8E8E8"/>
                </a:solidFill>
              </a:rPr>
              <a:t>PLL System Formulation</a:t>
            </a:r>
          </a:p>
          <a:p>
            <a:pPr marL="514350" indent="-514350">
              <a:buFont typeface="+mj-lt"/>
              <a:buAutoNum type="arabicPeriod"/>
            </a:pPr>
            <a:r>
              <a:rPr lang="en-GB" sz="2000">
                <a:solidFill>
                  <a:srgbClr val="00B0F0"/>
                </a:solidFill>
              </a:rPr>
              <a:t>PLL Circuits Design</a:t>
            </a:r>
          </a:p>
          <a:p>
            <a:pPr marL="971550" lvl="1" indent="-514350">
              <a:buFont typeface="+mj-lt"/>
              <a:buAutoNum type="arabicPeriod"/>
            </a:pPr>
            <a:r>
              <a:rPr lang="en-GB" sz="1600">
                <a:solidFill>
                  <a:schemeClr val="accent1">
                    <a:lumMod val="60000"/>
                    <a:lumOff val="40000"/>
                  </a:schemeClr>
                </a:solidFill>
              </a:rPr>
              <a:t>Charge Pump and Phase-Frequency Detector</a:t>
            </a:r>
          </a:p>
          <a:p>
            <a:pPr marL="971550" lvl="1" indent="-514350">
              <a:buFont typeface="+mj-lt"/>
              <a:buAutoNum type="arabicPeriod"/>
            </a:pPr>
            <a:r>
              <a:rPr lang="en-GB" sz="1600">
                <a:solidFill>
                  <a:schemeClr val="bg2"/>
                </a:solidFill>
              </a:rPr>
              <a:t>Voltage-Controlled Oscillator</a:t>
            </a:r>
          </a:p>
          <a:p>
            <a:pPr marL="971550" lvl="1" indent="-514350">
              <a:buFont typeface="+mj-lt"/>
              <a:buAutoNum type="arabicPeriod"/>
            </a:pPr>
            <a:r>
              <a:rPr lang="en-GB" sz="1600">
                <a:solidFill>
                  <a:schemeClr val="bg2"/>
                </a:solidFill>
              </a:rPr>
              <a:t>Frequency Dividers</a:t>
            </a:r>
          </a:p>
          <a:p>
            <a:pPr marL="514350" indent="-514350">
              <a:buFont typeface="+mj-lt"/>
              <a:buAutoNum type="arabicPeriod"/>
            </a:pPr>
            <a:r>
              <a:rPr lang="en-GB" sz="2000">
                <a:solidFill>
                  <a:schemeClr val="bg2"/>
                </a:solidFill>
              </a:rPr>
              <a:t>Transmitter System Description</a:t>
            </a:r>
          </a:p>
          <a:p>
            <a:pPr marL="514350" indent="-514350">
              <a:buFont typeface="+mj-lt"/>
              <a:buAutoNum type="arabicPeriod"/>
            </a:pPr>
            <a:r>
              <a:rPr lang="en-GB" sz="2000">
                <a:solidFill>
                  <a:schemeClr val="bg2"/>
                </a:solidFill>
              </a:rPr>
              <a:t>Transmitter Circuits Design</a:t>
            </a:r>
          </a:p>
          <a:p>
            <a:pPr marL="971550" lvl="1" indent="-514350">
              <a:buFont typeface="+mj-lt"/>
              <a:buAutoNum type="arabicPeriod"/>
            </a:pPr>
            <a:r>
              <a:rPr lang="en-GB" sz="1600">
                <a:solidFill>
                  <a:schemeClr val="bg2"/>
                </a:solidFill>
              </a:rPr>
              <a:t>Variable Gain Amplifier</a:t>
            </a:r>
          </a:p>
          <a:p>
            <a:pPr marL="971550" lvl="1" indent="-514350">
              <a:buFont typeface="+mj-lt"/>
              <a:buAutoNum type="arabicPeriod"/>
            </a:pPr>
            <a:r>
              <a:rPr lang="en-GB" sz="1600">
                <a:solidFill>
                  <a:schemeClr val="bg2"/>
                </a:solidFill>
              </a:rPr>
              <a:t>Power Amplifier</a:t>
            </a:r>
          </a:p>
          <a:p>
            <a:pPr marL="514350" indent="-514350">
              <a:buFont typeface="+mj-lt"/>
              <a:buAutoNum type="arabicPeriod"/>
            </a:pPr>
            <a:r>
              <a:rPr lang="en-GB" sz="2000">
                <a:solidFill>
                  <a:schemeClr val="bg2"/>
                </a:solidFill>
              </a:rPr>
              <a:t>Receiver System Description</a:t>
            </a:r>
          </a:p>
          <a:p>
            <a:pPr marL="514350" indent="-514350">
              <a:buFont typeface="+mj-lt"/>
              <a:buAutoNum type="arabicPeriod"/>
            </a:pPr>
            <a:r>
              <a:rPr lang="en-GB" sz="2000">
                <a:solidFill>
                  <a:schemeClr val="bg2"/>
                </a:solidFill>
              </a:rPr>
              <a:t>Receiver Circuits Design</a:t>
            </a:r>
          </a:p>
          <a:p>
            <a:pPr marL="971550" lvl="1" indent="-514350">
              <a:buFont typeface="+mj-lt"/>
              <a:buAutoNum type="arabicPeriod"/>
            </a:pPr>
            <a:r>
              <a:rPr lang="en-GB" sz="1600">
                <a:solidFill>
                  <a:schemeClr val="bg2"/>
                </a:solidFill>
              </a:rPr>
              <a:t>Low-Noise Amplifier</a:t>
            </a:r>
          </a:p>
          <a:p>
            <a:pPr marL="971550" lvl="1" indent="-514350">
              <a:buFont typeface="+mj-lt"/>
              <a:buAutoNum type="arabicPeriod"/>
            </a:pPr>
            <a:r>
              <a:rPr lang="en-GB" sz="1600">
                <a:solidFill>
                  <a:schemeClr val="bg2"/>
                </a:solidFill>
              </a:rPr>
              <a:t>Mixer and Local Oscillator Chain</a:t>
            </a:r>
          </a:p>
          <a:p>
            <a:pPr marL="971550" lvl="1" indent="-514350">
              <a:buFont typeface="+mj-lt"/>
              <a:buAutoNum type="arabicPeriod"/>
            </a:pPr>
            <a:r>
              <a:rPr lang="en-GB" sz="1600">
                <a:solidFill>
                  <a:schemeClr val="bg2"/>
                </a:solidFill>
              </a:rPr>
              <a:t>Baseband Amplifiers</a:t>
            </a:r>
          </a:p>
        </p:txBody>
      </p:sp>
      <p:sp>
        <p:nvSpPr>
          <p:cNvPr id="4" name="Arrow: Down 3">
            <a:extLst>
              <a:ext uri="{FF2B5EF4-FFF2-40B4-BE49-F238E27FC236}">
                <a16:creationId xmlns:a16="http://schemas.microsoft.com/office/drawing/2014/main" id="{60E155F2-0F1E-8560-05B3-AFEF8F8F7C2B}"/>
              </a:ext>
            </a:extLst>
          </p:cNvPr>
          <p:cNvSpPr/>
          <p:nvPr/>
        </p:nvSpPr>
        <p:spPr>
          <a:xfrm>
            <a:off x="200967" y="6521380"/>
            <a:ext cx="472273" cy="261257"/>
          </a:xfrm>
          <a:prstGeom prst="downArrow">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835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5CF6-F7D1-BF01-615A-B4FD84804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BFE52-7FA4-3866-A076-6202E7746964}"/>
              </a:ext>
            </a:extLst>
          </p:cNvPr>
          <p:cNvSpPr>
            <a:spLocks noGrp="1"/>
          </p:cNvSpPr>
          <p:nvPr>
            <p:ph type="title"/>
          </p:nvPr>
        </p:nvSpPr>
        <p:spPr/>
        <p:txBody>
          <a:bodyPr/>
          <a:lstStyle/>
          <a:p>
            <a:r>
              <a:rPr lang="en-US"/>
              <a:t>PLL Circuit Design</a:t>
            </a:r>
          </a:p>
        </p:txBody>
      </p:sp>
      <p:sp>
        <p:nvSpPr>
          <p:cNvPr id="5" name="Content Placeholder 4">
            <a:extLst>
              <a:ext uri="{FF2B5EF4-FFF2-40B4-BE49-F238E27FC236}">
                <a16:creationId xmlns:a16="http://schemas.microsoft.com/office/drawing/2014/main" id="{E3E926B6-1EA0-64B4-E5A3-95895A59785B}"/>
              </a:ext>
            </a:extLst>
          </p:cNvPr>
          <p:cNvSpPr>
            <a:spLocks noGrp="1"/>
          </p:cNvSpPr>
          <p:nvPr>
            <p:ph idx="1"/>
          </p:nvPr>
        </p:nvSpPr>
        <p:spPr/>
        <p:txBody>
          <a:bodyPr/>
          <a:lstStyle/>
          <a:p>
            <a:r>
              <a:rPr lang="en-US"/>
              <a:t>Phase Frequency Detector</a:t>
            </a:r>
          </a:p>
          <a:p>
            <a:endParaRPr lang="en-US"/>
          </a:p>
        </p:txBody>
      </p:sp>
      <p:pic>
        <p:nvPicPr>
          <p:cNvPr id="4" name="Picture 3">
            <a:extLst>
              <a:ext uri="{FF2B5EF4-FFF2-40B4-BE49-F238E27FC236}">
                <a16:creationId xmlns:a16="http://schemas.microsoft.com/office/drawing/2014/main" id="{78D9A736-CAB5-1595-7772-C9513D08836E}"/>
              </a:ext>
            </a:extLst>
          </p:cNvPr>
          <p:cNvPicPr>
            <a:picLocks noChangeAspect="1"/>
          </p:cNvPicPr>
          <p:nvPr/>
        </p:nvPicPr>
        <p:blipFill>
          <a:blip r:embed="rId2"/>
          <a:stretch>
            <a:fillRect/>
          </a:stretch>
        </p:blipFill>
        <p:spPr>
          <a:xfrm>
            <a:off x="838200" y="2467555"/>
            <a:ext cx="10612331" cy="3067478"/>
          </a:xfrm>
          <a:prstGeom prst="rect">
            <a:avLst/>
          </a:prstGeom>
        </p:spPr>
      </p:pic>
    </p:spTree>
    <p:extLst>
      <p:ext uri="{BB962C8B-B14F-4D97-AF65-F5344CB8AC3E}">
        <p14:creationId xmlns:p14="http://schemas.microsoft.com/office/powerpoint/2010/main" val="3477605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2D16C-A11F-9911-0CEE-FA3D82EBCB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FA8D2-580A-88FA-B535-E2B53E62AD5E}"/>
              </a:ext>
            </a:extLst>
          </p:cNvPr>
          <p:cNvSpPr>
            <a:spLocks noGrp="1"/>
          </p:cNvSpPr>
          <p:nvPr>
            <p:ph type="title"/>
          </p:nvPr>
        </p:nvSpPr>
        <p:spPr/>
        <p:txBody>
          <a:bodyPr/>
          <a:lstStyle/>
          <a:p>
            <a:r>
              <a:rPr lang="en-US"/>
              <a:t>PLL Circuit Design</a:t>
            </a:r>
          </a:p>
        </p:txBody>
      </p:sp>
      <p:sp>
        <p:nvSpPr>
          <p:cNvPr id="5" name="Content Placeholder 4">
            <a:extLst>
              <a:ext uri="{FF2B5EF4-FFF2-40B4-BE49-F238E27FC236}">
                <a16:creationId xmlns:a16="http://schemas.microsoft.com/office/drawing/2014/main" id="{A1046D74-38E5-11D9-44A9-B0BA124062BF}"/>
              </a:ext>
            </a:extLst>
          </p:cNvPr>
          <p:cNvSpPr>
            <a:spLocks noGrp="1"/>
          </p:cNvSpPr>
          <p:nvPr>
            <p:ph idx="1"/>
          </p:nvPr>
        </p:nvSpPr>
        <p:spPr/>
        <p:txBody>
          <a:bodyPr/>
          <a:lstStyle/>
          <a:p>
            <a:r>
              <a:rPr lang="en-US"/>
              <a:t>Phase Frequency Detector</a:t>
            </a:r>
          </a:p>
          <a:p>
            <a:endParaRPr lang="en-US"/>
          </a:p>
        </p:txBody>
      </p:sp>
      <p:pic>
        <p:nvPicPr>
          <p:cNvPr id="8" name="Picture 7">
            <a:extLst>
              <a:ext uri="{FF2B5EF4-FFF2-40B4-BE49-F238E27FC236}">
                <a16:creationId xmlns:a16="http://schemas.microsoft.com/office/drawing/2014/main" id="{75B97BEC-7387-C753-0697-8954EDBC3A89}"/>
              </a:ext>
            </a:extLst>
          </p:cNvPr>
          <p:cNvPicPr>
            <a:picLocks noChangeAspect="1"/>
          </p:cNvPicPr>
          <p:nvPr/>
        </p:nvPicPr>
        <p:blipFill>
          <a:blip r:embed="rId2"/>
          <a:stretch>
            <a:fillRect/>
          </a:stretch>
        </p:blipFill>
        <p:spPr>
          <a:xfrm>
            <a:off x="418440" y="2278609"/>
            <a:ext cx="7683342" cy="3838535"/>
          </a:xfrm>
          <a:prstGeom prst="rect">
            <a:avLst/>
          </a:prstGeom>
        </p:spPr>
      </p:pic>
      <p:sp>
        <p:nvSpPr>
          <p:cNvPr id="9" name="Rectangle 8">
            <a:extLst>
              <a:ext uri="{FF2B5EF4-FFF2-40B4-BE49-F238E27FC236}">
                <a16:creationId xmlns:a16="http://schemas.microsoft.com/office/drawing/2014/main" id="{1DF41533-2A80-EA35-8DFC-255058D01BCC}"/>
              </a:ext>
            </a:extLst>
          </p:cNvPr>
          <p:cNvSpPr/>
          <p:nvPr/>
        </p:nvSpPr>
        <p:spPr>
          <a:xfrm>
            <a:off x="2935215" y="3706760"/>
            <a:ext cx="1324896" cy="18584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003EFA8-F76A-0788-0A2C-0CFC3E629173}"/>
              </a:ext>
            </a:extLst>
          </p:cNvPr>
          <p:cNvCxnSpPr>
            <a:cxnSpLocks/>
            <a:endCxn id="12" idx="1"/>
          </p:cNvCxnSpPr>
          <p:nvPr/>
        </p:nvCxnSpPr>
        <p:spPr>
          <a:xfrm flipV="1">
            <a:off x="3075039" y="2081849"/>
            <a:ext cx="5616677" cy="89387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1704F0F-1A54-FC23-6C9B-54C816FCA303}"/>
              </a:ext>
            </a:extLst>
          </p:cNvPr>
          <p:cNvSpPr txBox="1"/>
          <p:nvPr/>
        </p:nvSpPr>
        <p:spPr>
          <a:xfrm>
            <a:off x="8691716" y="1897183"/>
            <a:ext cx="2288458" cy="369332"/>
          </a:xfrm>
          <a:prstGeom prst="rect">
            <a:avLst/>
          </a:prstGeom>
          <a:noFill/>
        </p:spPr>
        <p:txBody>
          <a:bodyPr wrap="square" rtlCol="0">
            <a:spAutoFit/>
          </a:bodyPr>
          <a:lstStyle/>
          <a:p>
            <a:r>
              <a:rPr lang="en-US"/>
              <a:t>NOR D Flip Flop</a:t>
            </a:r>
          </a:p>
        </p:txBody>
      </p:sp>
      <p:sp>
        <p:nvSpPr>
          <p:cNvPr id="16" name="Rectangle 15">
            <a:extLst>
              <a:ext uri="{FF2B5EF4-FFF2-40B4-BE49-F238E27FC236}">
                <a16:creationId xmlns:a16="http://schemas.microsoft.com/office/drawing/2014/main" id="{BAB9184A-8C9E-4063-5F48-A1994CC5FB2F}"/>
              </a:ext>
            </a:extLst>
          </p:cNvPr>
          <p:cNvSpPr/>
          <p:nvPr/>
        </p:nvSpPr>
        <p:spPr>
          <a:xfrm>
            <a:off x="990600" y="2490828"/>
            <a:ext cx="2084439" cy="37188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7433677-E429-D0B6-16F9-692CD12E5D74}"/>
              </a:ext>
            </a:extLst>
          </p:cNvPr>
          <p:cNvCxnSpPr>
            <a:cxnSpLocks/>
          </p:cNvCxnSpPr>
          <p:nvPr/>
        </p:nvCxnSpPr>
        <p:spPr>
          <a:xfrm flipV="1">
            <a:off x="4259827" y="2965863"/>
            <a:ext cx="4261715" cy="87136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B1456B4-2E6A-8BC5-EE8F-5E648784A2F7}"/>
              </a:ext>
            </a:extLst>
          </p:cNvPr>
          <p:cNvSpPr txBox="1"/>
          <p:nvPr/>
        </p:nvSpPr>
        <p:spPr>
          <a:xfrm>
            <a:off x="8640097" y="2787243"/>
            <a:ext cx="2288458" cy="369332"/>
          </a:xfrm>
          <a:prstGeom prst="rect">
            <a:avLst/>
          </a:prstGeom>
          <a:noFill/>
        </p:spPr>
        <p:txBody>
          <a:bodyPr wrap="square" rtlCol="0">
            <a:spAutoFit/>
          </a:bodyPr>
          <a:lstStyle/>
          <a:p>
            <a:r>
              <a:rPr lang="en-US"/>
              <a:t>And Gate </a:t>
            </a:r>
          </a:p>
        </p:txBody>
      </p:sp>
    </p:spTree>
    <p:extLst>
      <p:ext uri="{BB962C8B-B14F-4D97-AF65-F5344CB8AC3E}">
        <p14:creationId xmlns:p14="http://schemas.microsoft.com/office/powerpoint/2010/main" val="2865967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8C057-0655-1E57-A3F9-3530037C4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2F3DD2-D83A-61A4-53E9-4377843D12B5}"/>
              </a:ext>
            </a:extLst>
          </p:cNvPr>
          <p:cNvSpPr>
            <a:spLocks noGrp="1"/>
          </p:cNvSpPr>
          <p:nvPr>
            <p:ph type="title"/>
          </p:nvPr>
        </p:nvSpPr>
        <p:spPr/>
        <p:txBody>
          <a:bodyPr/>
          <a:lstStyle/>
          <a:p>
            <a:r>
              <a:rPr lang="en-US"/>
              <a:t>PLL Circuit Design</a:t>
            </a:r>
          </a:p>
        </p:txBody>
      </p:sp>
      <p:sp>
        <p:nvSpPr>
          <p:cNvPr id="5" name="Content Placeholder 4">
            <a:extLst>
              <a:ext uri="{FF2B5EF4-FFF2-40B4-BE49-F238E27FC236}">
                <a16:creationId xmlns:a16="http://schemas.microsoft.com/office/drawing/2014/main" id="{27F35B85-9536-2A12-27C4-7395D47BF271}"/>
              </a:ext>
            </a:extLst>
          </p:cNvPr>
          <p:cNvSpPr>
            <a:spLocks noGrp="1"/>
          </p:cNvSpPr>
          <p:nvPr>
            <p:ph idx="1"/>
          </p:nvPr>
        </p:nvSpPr>
        <p:spPr/>
        <p:txBody>
          <a:bodyPr/>
          <a:lstStyle/>
          <a:p>
            <a:r>
              <a:rPr lang="en-US"/>
              <a:t>Charge Pump Schematic:</a:t>
            </a:r>
          </a:p>
          <a:p>
            <a:endParaRPr lang="en-US"/>
          </a:p>
        </p:txBody>
      </p:sp>
      <p:pic>
        <p:nvPicPr>
          <p:cNvPr id="4" name="Picture 3">
            <a:extLst>
              <a:ext uri="{FF2B5EF4-FFF2-40B4-BE49-F238E27FC236}">
                <a16:creationId xmlns:a16="http://schemas.microsoft.com/office/drawing/2014/main" id="{C12CEC41-58D2-7FFE-0B8C-EED0A84597ED}"/>
              </a:ext>
            </a:extLst>
          </p:cNvPr>
          <p:cNvPicPr>
            <a:picLocks noChangeAspect="1"/>
          </p:cNvPicPr>
          <p:nvPr/>
        </p:nvPicPr>
        <p:blipFill>
          <a:blip r:embed="rId2"/>
          <a:stretch>
            <a:fillRect/>
          </a:stretch>
        </p:blipFill>
        <p:spPr>
          <a:xfrm>
            <a:off x="1062037" y="2405474"/>
            <a:ext cx="8789886" cy="3771489"/>
          </a:xfrm>
          <a:prstGeom prst="rect">
            <a:avLst/>
          </a:prstGeom>
        </p:spPr>
      </p:pic>
    </p:spTree>
    <p:extLst>
      <p:ext uri="{BB962C8B-B14F-4D97-AF65-F5344CB8AC3E}">
        <p14:creationId xmlns:p14="http://schemas.microsoft.com/office/powerpoint/2010/main" val="3032850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ABC94-7273-134A-E15D-1854B50BD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706CA1-C6E1-3A0B-E8E3-AAF186E78808}"/>
              </a:ext>
            </a:extLst>
          </p:cNvPr>
          <p:cNvSpPr>
            <a:spLocks noGrp="1"/>
          </p:cNvSpPr>
          <p:nvPr>
            <p:ph type="title"/>
          </p:nvPr>
        </p:nvSpPr>
        <p:spPr/>
        <p:txBody>
          <a:bodyPr/>
          <a:lstStyle/>
          <a:p>
            <a:r>
              <a:rPr lang="en-US"/>
              <a:t>PLL Circuit Design</a:t>
            </a:r>
          </a:p>
        </p:txBody>
      </p:sp>
      <p:sp>
        <p:nvSpPr>
          <p:cNvPr id="6" name="Content Placeholder 5">
            <a:extLst>
              <a:ext uri="{FF2B5EF4-FFF2-40B4-BE49-F238E27FC236}">
                <a16:creationId xmlns:a16="http://schemas.microsoft.com/office/drawing/2014/main" id="{3E342E89-AF06-C9DA-100B-54A1F04710B4}"/>
              </a:ext>
            </a:extLst>
          </p:cNvPr>
          <p:cNvSpPr>
            <a:spLocks noGrp="1"/>
          </p:cNvSpPr>
          <p:nvPr>
            <p:ph idx="1"/>
          </p:nvPr>
        </p:nvSpPr>
        <p:spPr/>
        <p:txBody>
          <a:bodyPr/>
          <a:lstStyle/>
          <a:p>
            <a:r>
              <a:rPr lang="en-US"/>
              <a:t>Charge Pump Static Mismatch:</a:t>
            </a:r>
          </a:p>
          <a:p>
            <a:endParaRPr lang="en-US"/>
          </a:p>
        </p:txBody>
      </p:sp>
      <p:pic>
        <p:nvPicPr>
          <p:cNvPr id="2052" name="Picture 4" descr="A screenshot of a computer&#10;&#10;AI-generated content may be incorrect., Picture">
            <a:extLst>
              <a:ext uri="{FF2B5EF4-FFF2-40B4-BE49-F238E27FC236}">
                <a16:creationId xmlns:a16="http://schemas.microsoft.com/office/drawing/2014/main" id="{0E64188D-44E5-15FC-B794-135E99FF8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 y="2247364"/>
            <a:ext cx="8306117" cy="4245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23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5834A-2672-33E5-C6C4-3D2DB0B3A6DB}"/>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A57A7A7D-E909-7961-B116-98187968ADF9}"/>
              </a:ext>
            </a:extLst>
          </p:cNvPr>
          <p:cNvSpPr>
            <a:spLocks noGrp="1"/>
          </p:cNvSpPr>
          <p:nvPr>
            <p:ph idx="1"/>
          </p:nvPr>
        </p:nvSpPr>
        <p:spPr>
          <a:xfrm>
            <a:off x="104670" y="892669"/>
            <a:ext cx="11750999" cy="5357406"/>
          </a:xfrm>
        </p:spPr>
        <p:txBody>
          <a:bodyPr>
            <a:normAutofit lnSpcReduction="10000"/>
          </a:bodyPr>
          <a:lstStyle/>
          <a:p>
            <a:pPr marL="514350" indent="-514350">
              <a:buFont typeface="+mj-lt"/>
              <a:buAutoNum type="arabicPeriod"/>
            </a:pPr>
            <a:r>
              <a:rPr lang="en-GB" sz="2000"/>
              <a:t>Introduction to FMCW Radar Systems</a:t>
            </a:r>
          </a:p>
          <a:p>
            <a:pPr marL="514350" indent="-514350">
              <a:buFont typeface="+mj-lt"/>
              <a:buAutoNum type="arabicPeriod"/>
            </a:pPr>
            <a:r>
              <a:rPr lang="en-GB" sz="2000"/>
              <a:t>System Specifications Formulation</a:t>
            </a:r>
          </a:p>
          <a:p>
            <a:pPr marL="514350" indent="-514350">
              <a:buFont typeface="+mj-lt"/>
              <a:buAutoNum type="arabicPeriod"/>
            </a:pPr>
            <a:r>
              <a:rPr lang="en-GB" sz="2000"/>
              <a:t>PLL System Formulation</a:t>
            </a:r>
          </a:p>
          <a:p>
            <a:pPr marL="514350" indent="-514350">
              <a:buFont typeface="+mj-lt"/>
              <a:buAutoNum type="arabicPeriod"/>
            </a:pPr>
            <a:r>
              <a:rPr lang="en-GB" sz="2000"/>
              <a:t>PLL Circuits Design</a:t>
            </a:r>
          </a:p>
          <a:p>
            <a:pPr marL="971550" lvl="1" indent="-514350">
              <a:buFont typeface="+mj-lt"/>
              <a:buAutoNum type="arabicPeriod"/>
            </a:pPr>
            <a:r>
              <a:rPr lang="en-GB" sz="1600"/>
              <a:t>Charge Pump and Phase-Frequency Detector</a:t>
            </a:r>
          </a:p>
          <a:p>
            <a:pPr marL="971550" lvl="1" indent="-514350">
              <a:buFont typeface="+mj-lt"/>
              <a:buAutoNum type="arabicPeriod"/>
            </a:pPr>
            <a:r>
              <a:rPr lang="en-GB" sz="1600"/>
              <a:t>Voltage-Controlled Oscillator</a:t>
            </a:r>
          </a:p>
          <a:p>
            <a:pPr marL="971550" lvl="1" indent="-514350">
              <a:buFont typeface="+mj-lt"/>
              <a:buAutoNum type="arabicPeriod"/>
            </a:pPr>
            <a:r>
              <a:rPr lang="en-GB" sz="1600"/>
              <a:t>Frequency Dividers</a:t>
            </a:r>
          </a:p>
          <a:p>
            <a:pPr marL="514350" indent="-514350">
              <a:buFont typeface="+mj-lt"/>
              <a:buAutoNum type="arabicPeriod"/>
            </a:pPr>
            <a:r>
              <a:rPr lang="en-GB" sz="2000"/>
              <a:t>Transmitter System Description</a:t>
            </a:r>
          </a:p>
          <a:p>
            <a:pPr marL="514350" indent="-514350">
              <a:buFont typeface="+mj-lt"/>
              <a:buAutoNum type="arabicPeriod"/>
            </a:pPr>
            <a:r>
              <a:rPr lang="en-GB" sz="2000"/>
              <a:t>Transmitter Circuits Design</a:t>
            </a:r>
          </a:p>
          <a:p>
            <a:pPr marL="971550" lvl="1" indent="-514350">
              <a:buFont typeface="+mj-lt"/>
              <a:buAutoNum type="arabicPeriod"/>
            </a:pPr>
            <a:r>
              <a:rPr lang="en-GB" sz="1600"/>
              <a:t>Variable Gain Amplifier</a:t>
            </a:r>
          </a:p>
          <a:p>
            <a:pPr marL="971550" lvl="1" indent="-514350">
              <a:buFont typeface="+mj-lt"/>
              <a:buAutoNum type="arabicPeriod"/>
            </a:pPr>
            <a:r>
              <a:rPr lang="en-GB" sz="1600"/>
              <a:t>Power Amplifier</a:t>
            </a:r>
          </a:p>
          <a:p>
            <a:pPr marL="514350" indent="-514350">
              <a:buFont typeface="+mj-lt"/>
              <a:buAutoNum type="arabicPeriod"/>
            </a:pPr>
            <a:r>
              <a:rPr lang="en-GB" sz="2000"/>
              <a:t>Receiver System Description</a:t>
            </a:r>
          </a:p>
          <a:p>
            <a:pPr marL="514350" indent="-514350">
              <a:buFont typeface="+mj-lt"/>
              <a:buAutoNum type="arabicPeriod"/>
            </a:pPr>
            <a:r>
              <a:rPr lang="en-GB" sz="2000"/>
              <a:t>Receiver Circuits Design</a:t>
            </a:r>
          </a:p>
          <a:p>
            <a:pPr marL="971550" lvl="1" indent="-514350">
              <a:buFont typeface="+mj-lt"/>
              <a:buAutoNum type="arabicPeriod"/>
            </a:pPr>
            <a:r>
              <a:rPr lang="en-GB" sz="1600"/>
              <a:t>Low-Noise Amplifier</a:t>
            </a:r>
          </a:p>
          <a:p>
            <a:pPr marL="971550" lvl="1" indent="-514350">
              <a:buFont typeface="+mj-lt"/>
              <a:buAutoNum type="arabicPeriod"/>
            </a:pPr>
            <a:r>
              <a:rPr lang="en-GB" sz="1600"/>
              <a:t>Mixer and Local Oscillator Chain</a:t>
            </a:r>
          </a:p>
          <a:p>
            <a:pPr marL="971550" lvl="1" indent="-514350">
              <a:buFont typeface="+mj-lt"/>
              <a:buAutoNum type="arabicPeriod"/>
            </a:pPr>
            <a:r>
              <a:rPr lang="en-GB" sz="1600"/>
              <a:t>Baseband Amplifiers</a:t>
            </a:r>
          </a:p>
        </p:txBody>
      </p:sp>
    </p:spTree>
    <p:extLst>
      <p:ext uri="{BB962C8B-B14F-4D97-AF65-F5344CB8AC3E}">
        <p14:creationId xmlns:p14="http://schemas.microsoft.com/office/powerpoint/2010/main" val="419782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27908-2A21-172C-094B-847987B55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9849D7-E5AD-33B6-00BB-5AEF3411D590}"/>
              </a:ext>
            </a:extLst>
          </p:cNvPr>
          <p:cNvSpPr>
            <a:spLocks noGrp="1"/>
          </p:cNvSpPr>
          <p:nvPr>
            <p:ph type="title"/>
          </p:nvPr>
        </p:nvSpPr>
        <p:spPr/>
        <p:txBody>
          <a:bodyPr/>
          <a:lstStyle/>
          <a:p>
            <a:r>
              <a:rPr lang="en-US"/>
              <a:t>PLL Circuit Design</a:t>
            </a:r>
          </a:p>
        </p:txBody>
      </p:sp>
      <p:sp>
        <p:nvSpPr>
          <p:cNvPr id="6" name="Content Placeholder 5">
            <a:extLst>
              <a:ext uri="{FF2B5EF4-FFF2-40B4-BE49-F238E27FC236}">
                <a16:creationId xmlns:a16="http://schemas.microsoft.com/office/drawing/2014/main" id="{73F1E7D4-0ECD-3368-81DB-8B327E8F32AA}"/>
              </a:ext>
            </a:extLst>
          </p:cNvPr>
          <p:cNvSpPr>
            <a:spLocks noGrp="1"/>
          </p:cNvSpPr>
          <p:nvPr>
            <p:ph idx="1"/>
          </p:nvPr>
        </p:nvSpPr>
        <p:spPr/>
        <p:txBody>
          <a:bodyPr/>
          <a:lstStyle/>
          <a:p>
            <a:r>
              <a:rPr lang="en-US"/>
              <a:t>Charge Pump Dynamic Mismatch:</a:t>
            </a:r>
          </a:p>
          <a:p>
            <a:endParaRPr lang="en-US"/>
          </a:p>
        </p:txBody>
      </p:sp>
      <p:pic>
        <p:nvPicPr>
          <p:cNvPr id="3074" name="Picture 2" descr="A graph with green lines&#10;&#10;AI-generated content may be incorrect., Picture">
            <a:extLst>
              <a:ext uri="{FF2B5EF4-FFF2-40B4-BE49-F238E27FC236}">
                <a16:creationId xmlns:a16="http://schemas.microsoft.com/office/drawing/2014/main" id="{8E487A24-90FE-0839-3E6E-37AEA3E6C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743" y="2409621"/>
            <a:ext cx="8146097" cy="4083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863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3E14-4649-2D13-2BAE-2D969BE94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6D10D-F057-F076-D69B-24D8EAC79415}"/>
              </a:ext>
            </a:extLst>
          </p:cNvPr>
          <p:cNvSpPr>
            <a:spLocks noGrp="1"/>
          </p:cNvSpPr>
          <p:nvPr>
            <p:ph type="title"/>
          </p:nvPr>
        </p:nvSpPr>
        <p:spPr/>
        <p:txBody>
          <a:bodyPr/>
          <a:lstStyle/>
          <a:p>
            <a:r>
              <a:rPr lang="en-US"/>
              <a:t>PLL Circuit Design</a:t>
            </a:r>
          </a:p>
        </p:txBody>
      </p:sp>
      <p:sp>
        <p:nvSpPr>
          <p:cNvPr id="6" name="Content Placeholder 5">
            <a:extLst>
              <a:ext uri="{FF2B5EF4-FFF2-40B4-BE49-F238E27FC236}">
                <a16:creationId xmlns:a16="http://schemas.microsoft.com/office/drawing/2014/main" id="{1FD2835B-4451-9982-1C13-DBD127BBFC3F}"/>
              </a:ext>
            </a:extLst>
          </p:cNvPr>
          <p:cNvSpPr>
            <a:spLocks noGrp="1"/>
          </p:cNvSpPr>
          <p:nvPr>
            <p:ph idx="1"/>
          </p:nvPr>
        </p:nvSpPr>
        <p:spPr/>
        <p:txBody>
          <a:bodyPr/>
          <a:lstStyle/>
          <a:p>
            <a:r>
              <a:rPr lang="en-US"/>
              <a:t>Charge Pump Current Mismatch in Monte Carlo:</a:t>
            </a:r>
          </a:p>
          <a:p>
            <a:endParaRPr lang="en-US"/>
          </a:p>
          <a:p>
            <a:endParaRPr lang="en-US"/>
          </a:p>
          <a:p>
            <a:endParaRPr lang="en-US"/>
          </a:p>
        </p:txBody>
      </p:sp>
      <p:pic>
        <p:nvPicPr>
          <p:cNvPr id="4" name="Picture 3">
            <a:extLst>
              <a:ext uri="{FF2B5EF4-FFF2-40B4-BE49-F238E27FC236}">
                <a16:creationId xmlns:a16="http://schemas.microsoft.com/office/drawing/2014/main" id="{5A16287F-5825-039E-A646-D1786F14C695}"/>
              </a:ext>
            </a:extLst>
          </p:cNvPr>
          <p:cNvPicPr>
            <a:picLocks noChangeAspect="1"/>
          </p:cNvPicPr>
          <p:nvPr/>
        </p:nvPicPr>
        <p:blipFill>
          <a:blip r:embed="rId2"/>
          <a:stretch>
            <a:fillRect/>
          </a:stretch>
        </p:blipFill>
        <p:spPr>
          <a:xfrm>
            <a:off x="838200" y="2306320"/>
            <a:ext cx="10906760" cy="3904368"/>
          </a:xfrm>
          <a:prstGeom prst="rect">
            <a:avLst/>
          </a:prstGeom>
        </p:spPr>
      </p:pic>
    </p:spTree>
    <p:extLst>
      <p:ext uri="{BB962C8B-B14F-4D97-AF65-F5344CB8AC3E}">
        <p14:creationId xmlns:p14="http://schemas.microsoft.com/office/powerpoint/2010/main" val="19166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74EB-2087-9106-4185-80F27C0D2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A4983-7B29-D550-B5ED-84B659B1D00E}"/>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BFF73187-A766-3815-FAE5-400A1C5A7AFC}"/>
              </a:ext>
            </a:extLst>
          </p:cNvPr>
          <p:cNvSpPr>
            <a:spLocks noGrp="1"/>
          </p:cNvSpPr>
          <p:nvPr>
            <p:ph idx="1"/>
          </p:nvPr>
        </p:nvSpPr>
        <p:spPr>
          <a:xfrm>
            <a:off x="104670" y="892669"/>
            <a:ext cx="11750999" cy="5072661"/>
          </a:xfrm>
        </p:spPr>
        <p:txBody>
          <a:bodyPr vert="horz" lIns="91440" tIns="45720" rIns="91440" bIns="45720" rtlCol="0" anchor="t">
            <a:normAutofit lnSpcReduction="10000"/>
          </a:bodyPr>
          <a:lstStyle/>
          <a:p>
            <a:pPr marL="514350" indent="-514350">
              <a:buFont typeface="+mj-lt"/>
              <a:buAutoNum type="arabicPeriod"/>
            </a:pPr>
            <a:r>
              <a:rPr lang="en-GB" sz="2000">
                <a:solidFill>
                  <a:schemeClr val="bg2"/>
                </a:solidFill>
              </a:rPr>
              <a:t>Introduction to FMCW Radar Systems</a:t>
            </a:r>
          </a:p>
          <a:p>
            <a:pPr marL="514350" indent="-514350">
              <a:buFont typeface="+mj-lt"/>
              <a:buAutoNum type="arabicPeriod"/>
            </a:pPr>
            <a:r>
              <a:rPr lang="en-GB" sz="2000">
                <a:solidFill>
                  <a:srgbClr val="E8E8E8"/>
                </a:solidFill>
              </a:rPr>
              <a:t>System Specifications Formulation</a:t>
            </a:r>
          </a:p>
          <a:p>
            <a:pPr marL="514350" indent="-514350">
              <a:buFont typeface="+mj-lt"/>
              <a:buAutoNum type="arabicPeriod"/>
            </a:pPr>
            <a:r>
              <a:rPr lang="en-GB" sz="2000">
                <a:solidFill>
                  <a:srgbClr val="E8E8E8"/>
                </a:solidFill>
              </a:rPr>
              <a:t>PLL System Formulation</a:t>
            </a:r>
          </a:p>
          <a:p>
            <a:pPr marL="514350" indent="-514350">
              <a:buFont typeface="+mj-lt"/>
              <a:buAutoNum type="arabicPeriod"/>
            </a:pPr>
            <a:r>
              <a:rPr lang="en-GB" sz="2000">
                <a:solidFill>
                  <a:srgbClr val="00B0F0"/>
                </a:solidFill>
              </a:rPr>
              <a:t>PLL Circuits Design</a:t>
            </a:r>
          </a:p>
          <a:p>
            <a:pPr marL="971550" lvl="1" indent="-514350">
              <a:buFont typeface="+mj-lt"/>
              <a:buAutoNum type="arabicPeriod"/>
            </a:pPr>
            <a:r>
              <a:rPr lang="en-GB" sz="1600">
                <a:solidFill>
                  <a:schemeClr val="bg2"/>
                </a:solidFill>
              </a:rPr>
              <a:t>Charge Pump and Phase-Frequency Detector</a:t>
            </a:r>
          </a:p>
          <a:p>
            <a:pPr marL="971550" lvl="1" indent="-514350">
              <a:buFont typeface="+mj-lt"/>
              <a:buAutoNum type="arabicPeriod"/>
            </a:pPr>
            <a:r>
              <a:rPr lang="en-GB" sz="1600">
                <a:solidFill>
                  <a:srgbClr val="00B0F0"/>
                </a:solidFill>
              </a:rPr>
              <a:t>Voltage-Controlled</a:t>
            </a:r>
            <a:r>
              <a:rPr lang="en-GB" sz="1600">
                <a:solidFill>
                  <a:schemeClr val="bg2"/>
                </a:solidFill>
              </a:rPr>
              <a:t> </a:t>
            </a:r>
            <a:r>
              <a:rPr lang="en-GB" sz="1600">
                <a:solidFill>
                  <a:srgbClr val="00B0F0"/>
                </a:solidFill>
              </a:rPr>
              <a:t>Oscillator</a:t>
            </a:r>
          </a:p>
          <a:p>
            <a:pPr marL="971550" lvl="1" indent="-514350">
              <a:buFont typeface="+mj-lt"/>
              <a:buAutoNum type="arabicPeriod"/>
            </a:pPr>
            <a:r>
              <a:rPr lang="en-GB" sz="1600">
                <a:solidFill>
                  <a:schemeClr val="bg2"/>
                </a:solidFill>
              </a:rPr>
              <a:t>Frequency Dividers</a:t>
            </a:r>
          </a:p>
          <a:p>
            <a:pPr marL="514350" indent="-514350">
              <a:buFont typeface="+mj-lt"/>
              <a:buAutoNum type="arabicPeriod"/>
            </a:pPr>
            <a:r>
              <a:rPr lang="en-GB" sz="2000">
                <a:solidFill>
                  <a:schemeClr val="bg2"/>
                </a:solidFill>
              </a:rPr>
              <a:t>Transmitter System Description</a:t>
            </a:r>
          </a:p>
          <a:p>
            <a:pPr marL="514350" indent="-514350">
              <a:buFont typeface="+mj-lt"/>
              <a:buAutoNum type="arabicPeriod"/>
            </a:pPr>
            <a:r>
              <a:rPr lang="en-GB" sz="2000">
                <a:solidFill>
                  <a:schemeClr val="bg2"/>
                </a:solidFill>
              </a:rPr>
              <a:t>Transmitter Circuits Design</a:t>
            </a:r>
          </a:p>
          <a:p>
            <a:pPr marL="971550" lvl="1" indent="-514350">
              <a:buFont typeface="+mj-lt"/>
              <a:buAutoNum type="arabicPeriod"/>
            </a:pPr>
            <a:r>
              <a:rPr lang="en-GB" sz="1600">
                <a:solidFill>
                  <a:schemeClr val="bg2"/>
                </a:solidFill>
              </a:rPr>
              <a:t>Variable Gain Amplifier</a:t>
            </a:r>
          </a:p>
          <a:p>
            <a:pPr marL="971550" lvl="1" indent="-514350">
              <a:buFont typeface="+mj-lt"/>
              <a:buAutoNum type="arabicPeriod"/>
            </a:pPr>
            <a:r>
              <a:rPr lang="en-GB" sz="1600">
                <a:solidFill>
                  <a:schemeClr val="bg2"/>
                </a:solidFill>
              </a:rPr>
              <a:t>Power Amplifier</a:t>
            </a:r>
          </a:p>
          <a:p>
            <a:pPr marL="514350" indent="-514350">
              <a:buFont typeface="+mj-lt"/>
              <a:buAutoNum type="arabicPeriod"/>
            </a:pPr>
            <a:r>
              <a:rPr lang="en-GB" sz="2000">
                <a:solidFill>
                  <a:schemeClr val="bg2"/>
                </a:solidFill>
              </a:rPr>
              <a:t>Receiver System Description</a:t>
            </a:r>
          </a:p>
          <a:p>
            <a:pPr marL="514350" indent="-514350">
              <a:buFont typeface="+mj-lt"/>
              <a:buAutoNum type="arabicPeriod"/>
            </a:pPr>
            <a:r>
              <a:rPr lang="en-GB" sz="2000">
                <a:solidFill>
                  <a:schemeClr val="bg2"/>
                </a:solidFill>
              </a:rPr>
              <a:t>Receiver Circuits Design</a:t>
            </a:r>
          </a:p>
          <a:p>
            <a:pPr marL="971550" lvl="1" indent="-514350">
              <a:buFont typeface="+mj-lt"/>
              <a:buAutoNum type="arabicPeriod"/>
            </a:pPr>
            <a:r>
              <a:rPr lang="en-GB" sz="1600">
                <a:solidFill>
                  <a:schemeClr val="bg2"/>
                </a:solidFill>
              </a:rPr>
              <a:t>Low-Noise Amplifier</a:t>
            </a:r>
          </a:p>
          <a:p>
            <a:pPr marL="971550" lvl="1" indent="-514350">
              <a:buFont typeface="+mj-lt"/>
              <a:buAutoNum type="arabicPeriod"/>
            </a:pPr>
            <a:r>
              <a:rPr lang="en-GB" sz="1600">
                <a:solidFill>
                  <a:schemeClr val="bg2"/>
                </a:solidFill>
              </a:rPr>
              <a:t>Mixer and Local Oscillator Chain</a:t>
            </a:r>
          </a:p>
          <a:p>
            <a:pPr marL="971550" lvl="1" indent="-514350">
              <a:buFont typeface="+mj-lt"/>
              <a:buAutoNum type="arabicPeriod"/>
            </a:pPr>
            <a:r>
              <a:rPr lang="en-GB" sz="1600">
                <a:solidFill>
                  <a:schemeClr val="bg2"/>
                </a:solidFill>
              </a:rPr>
              <a:t>Baseband Amplifiers</a:t>
            </a:r>
          </a:p>
        </p:txBody>
      </p:sp>
      <p:sp>
        <p:nvSpPr>
          <p:cNvPr id="4" name="Arrow: Down 3">
            <a:extLst>
              <a:ext uri="{FF2B5EF4-FFF2-40B4-BE49-F238E27FC236}">
                <a16:creationId xmlns:a16="http://schemas.microsoft.com/office/drawing/2014/main" id="{FB772543-6E00-D88B-1833-0EDFD6403428}"/>
              </a:ext>
            </a:extLst>
          </p:cNvPr>
          <p:cNvSpPr/>
          <p:nvPr/>
        </p:nvSpPr>
        <p:spPr>
          <a:xfrm>
            <a:off x="200967" y="6521380"/>
            <a:ext cx="472273" cy="261257"/>
          </a:xfrm>
          <a:prstGeom prst="downArrow">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613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2A29-3B91-7596-A765-08443B3F3993}"/>
              </a:ext>
            </a:extLst>
          </p:cNvPr>
          <p:cNvSpPr>
            <a:spLocks noGrp="1"/>
          </p:cNvSpPr>
          <p:nvPr>
            <p:ph type="title"/>
          </p:nvPr>
        </p:nvSpPr>
        <p:spPr>
          <a:xfrm>
            <a:off x="838200" y="75220"/>
            <a:ext cx="10515600" cy="1325563"/>
          </a:xfrm>
        </p:spPr>
        <p:txBody>
          <a:bodyPr/>
          <a:lstStyle/>
          <a:p>
            <a:r>
              <a:rPr lang="en-US"/>
              <a:t>VCO Requirements</a:t>
            </a:r>
          </a:p>
        </p:txBody>
      </p:sp>
      <p:sp>
        <p:nvSpPr>
          <p:cNvPr id="3" name="Content Placeholder 2">
            <a:extLst>
              <a:ext uri="{FF2B5EF4-FFF2-40B4-BE49-F238E27FC236}">
                <a16:creationId xmlns:a16="http://schemas.microsoft.com/office/drawing/2014/main" id="{508F63D0-63FD-8BE4-B84D-AD894CD3065E}"/>
              </a:ext>
            </a:extLst>
          </p:cNvPr>
          <p:cNvSpPr>
            <a:spLocks noGrp="1"/>
          </p:cNvSpPr>
          <p:nvPr>
            <p:ph idx="1"/>
          </p:nvPr>
        </p:nvSpPr>
        <p:spPr>
          <a:xfrm>
            <a:off x="838200" y="1400783"/>
            <a:ext cx="7167664" cy="4601082"/>
          </a:xfrm>
        </p:spPr>
        <p:txBody>
          <a:bodyPr/>
          <a:lstStyle/>
          <a:p>
            <a:r>
              <a:rPr lang="en-US"/>
              <a:t>Operation for short/medium operation and long range operation.</a:t>
            </a:r>
          </a:p>
          <a:p>
            <a:endParaRPr lang="en-US"/>
          </a:p>
          <a:p>
            <a:r>
              <a:rPr lang="en-US"/>
              <a:t>High Resolution sensing for SR and accurate detection for LR.</a:t>
            </a:r>
          </a:p>
          <a:p>
            <a:endParaRPr lang="en-US"/>
          </a:p>
          <a:p>
            <a:r>
              <a:rPr lang="en-US"/>
              <a:t>Required Range and Resolution</a:t>
            </a:r>
          </a:p>
          <a:p>
            <a:endParaRPr lang="en-US"/>
          </a:p>
          <a:p>
            <a:r>
              <a:rPr lang="en-US"/>
              <a:t>Specs on tuning range and PN.</a:t>
            </a:r>
          </a:p>
          <a:p>
            <a:endParaRPr lang="en-US"/>
          </a:p>
          <a:p>
            <a:endParaRPr lang="en-US"/>
          </a:p>
          <a:p>
            <a:endParaRPr lang="en-US"/>
          </a:p>
        </p:txBody>
      </p:sp>
    </p:spTree>
    <p:extLst>
      <p:ext uri="{BB962C8B-B14F-4D97-AF65-F5344CB8AC3E}">
        <p14:creationId xmlns:p14="http://schemas.microsoft.com/office/powerpoint/2010/main" val="3490936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8D1E4-0E18-54A9-EC9A-C0A9B827D5DD}"/>
              </a:ext>
            </a:extLst>
          </p:cNvPr>
          <p:cNvSpPr>
            <a:spLocks noGrp="1"/>
          </p:cNvSpPr>
          <p:nvPr>
            <p:ph type="title"/>
          </p:nvPr>
        </p:nvSpPr>
        <p:spPr/>
        <p:txBody>
          <a:bodyPr/>
          <a:lstStyle/>
          <a:p>
            <a:r>
              <a:rPr lang="en-US"/>
              <a:t>VCO Architecture</a:t>
            </a:r>
          </a:p>
        </p:txBody>
      </p:sp>
      <p:pic>
        <p:nvPicPr>
          <p:cNvPr id="1030" name="Picture 6" descr="A diagram of a tank&#10;&#10;AI-generated content may be incorrect., Picture">
            <a:extLst>
              <a:ext uri="{FF2B5EF4-FFF2-40B4-BE49-F238E27FC236}">
                <a16:creationId xmlns:a16="http://schemas.microsoft.com/office/drawing/2014/main" id="{491D718A-CE88-D14D-4D47-38074E96A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78" y="1690688"/>
            <a:ext cx="6154102" cy="25968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 diagram of a circuit&#10;&#10;AI-generated content may be incorrect., Picture">
            <a:extLst>
              <a:ext uri="{FF2B5EF4-FFF2-40B4-BE49-F238E27FC236}">
                <a16:creationId xmlns:a16="http://schemas.microsoft.com/office/drawing/2014/main" id="{59D73BC1-FAA3-2C5B-EC11-CC29AA10F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9422" y="1425714"/>
            <a:ext cx="3081337" cy="20032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diagram of a circuit&#10;&#10;AI-generated content may be incorrect., Picture">
            <a:extLst>
              <a:ext uri="{FF2B5EF4-FFF2-40B4-BE49-F238E27FC236}">
                <a16:creationId xmlns:a16="http://schemas.microsoft.com/office/drawing/2014/main" id="{F397F224-4DD1-159F-7AD4-6B54773B0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9381" y="3736164"/>
            <a:ext cx="2741417" cy="200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00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3A77-5F02-F57F-83A9-E81900EC0B46}"/>
              </a:ext>
            </a:extLst>
          </p:cNvPr>
          <p:cNvSpPr>
            <a:spLocks noGrp="1"/>
          </p:cNvSpPr>
          <p:nvPr>
            <p:ph type="title"/>
          </p:nvPr>
        </p:nvSpPr>
        <p:spPr/>
        <p:txBody>
          <a:bodyPr/>
          <a:lstStyle/>
          <a:p>
            <a:r>
              <a:rPr lang="en-US"/>
              <a:t>VCO Design</a:t>
            </a:r>
          </a:p>
        </p:txBody>
      </p:sp>
      <p:pic>
        <p:nvPicPr>
          <p:cNvPr id="2050" name="Picture 2" descr="Picture 1, Picture">
            <a:extLst>
              <a:ext uri="{FF2B5EF4-FFF2-40B4-BE49-F238E27FC236}">
                <a16:creationId xmlns:a16="http://schemas.microsoft.com/office/drawing/2014/main" id="{2724AA47-A18B-EE44-2C94-4B547E396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60" y="1570916"/>
            <a:ext cx="8438339" cy="4501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747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CD7F-35EB-79F8-1FD2-6BF9707624DB}"/>
              </a:ext>
            </a:extLst>
          </p:cNvPr>
          <p:cNvSpPr>
            <a:spLocks noGrp="1"/>
          </p:cNvSpPr>
          <p:nvPr>
            <p:ph type="title"/>
          </p:nvPr>
        </p:nvSpPr>
        <p:spPr>
          <a:xfrm>
            <a:off x="838200" y="90645"/>
            <a:ext cx="10515600" cy="1325563"/>
          </a:xfrm>
        </p:spPr>
        <p:txBody>
          <a:bodyPr/>
          <a:lstStyle/>
          <a:p>
            <a:r>
              <a:rPr lang="en-US"/>
              <a:t>VCO Design</a:t>
            </a:r>
          </a:p>
        </p:txBody>
      </p:sp>
      <p:pic>
        <p:nvPicPr>
          <p:cNvPr id="3074" name="Picture 2" descr="A computer screen shot of a diagram&#10;&#10;AI-generated content may be incorrect., Picture">
            <a:extLst>
              <a:ext uri="{FF2B5EF4-FFF2-40B4-BE49-F238E27FC236}">
                <a16:creationId xmlns:a16="http://schemas.microsoft.com/office/drawing/2014/main" id="{41345AF5-0390-1387-A2A4-E6D898E3E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46480"/>
            <a:ext cx="9486900" cy="521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70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ACAE2-0713-56C8-2541-83CA576C5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7573E-542B-E118-CBB5-EF8101F1A7CF}"/>
              </a:ext>
            </a:extLst>
          </p:cNvPr>
          <p:cNvSpPr>
            <a:spLocks noGrp="1"/>
          </p:cNvSpPr>
          <p:nvPr>
            <p:ph type="title"/>
          </p:nvPr>
        </p:nvSpPr>
        <p:spPr>
          <a:xfrm>
            <a:off x="838200" y="90645"/>
            <a:ext cx="10515600" cy="1325563"/>
          </a:xfrm>
        </p:spPr>
        <p:txBody>
          <a:bodyPr/>
          <a:lstStyle/>
          <a:p>
            <a:r>
              <a:rPr lang="en-US"/>
              <a:t>VCO Design/Short range</a:t>
            </a:r>
          </a:p>
        </p:txBody>
      </p:sp>
      <p:pic>
        <p:nvPicPr>
          <p:cNvPr id="3074" name="Picture 2" descr="A computer screen shot of a diagram&#10;&#10;AI-generated content may be incorrect., Picture">
            <a:extLst>
              <a:ext uri="{FF2B5EF4-FFF2-40B4-BE49-F238E27FC236}">
                <a16:creationId xmlns:a16="http://schemas.microsoft.com/office/drawing/2014/main" id="{5E31C44E-0AE6-899E-F50D-B7050690A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46480"/>
            <a:ext cx="9486900" cy="5210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84DB11C-9E1C-D010-EC2E-6B168ECEAED2}"/>
              </a:ext>
            </a:extLst>
          </p:cNvPr>
          <p:cNvSpPr/>
          <p:nvPr/>
        </p:nvSpPr>
        <p:spPr>
          <a:xfrm>
            <a:off x="3485746" y="2314390"/>
            <a:ext cx="1164075" cy="1325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950996-8561-10C9-9000-AF70DD84617E}"/>
              </a:ext>
            </a:extLst>
          </p:cNvPr>
          <p:cNvSpPr/>
          <p:nvPr/>
        </p:nvSpPr>
        <p:spPr>
          <a:xfrm>
            <a:off x="3229584" y="1128409"/>
            <a:ext cx="2208178" cy="7657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153E40A-C744-E91E-974D-C249B13E0E31}"/>
              </a:ext>
            </a:extLst>
          </p:cNvPr>
          <p:cNvSpPr/>
          <p:nvPr/>
        </p:nvSpPr>
        <p:spPr>
          <a:xfrm>
            <a:off x="6715329" y="2655651"/>
            <a:ext cx="1164075" cy="10419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A7940B-F653-0597-EF40-8B4F98C5633B}"/>
              </a:ext>
            </a:extLst>
          </p:cNvPr>
          <p:cNvSpPr/>
          <p:nvPr/>
        </p:nvSpPr>
        <p:spPr>
          <a:xfrm>
            <a:off x="7297367" y="1793412"/>
            <a:ext cx="2576207" cy="10419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32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9F2C7-B4A5-9421-388A-7D39347E2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B444D-CC9F-C356-8656-75ECB85347D4}"/>
              </a:ext>
            </a:extLst>
          </p:cNvPr>
          <p:cNvSpPr>
            <a:spLocks noGrp="1"/>
          </p:cNvSpPr>
          <p:nvPr>
            <p:ph type="title"/>
          </p:nvPr>
        </p:nvSpPr>
        <p:spPr>
          <a:xfrm>
            <a:off x="838200" y="90645"/>
            <a:ext cx="10515600" cy="1325563"/>
          </a:xfrm>
        </p:spPr>
        <p:txBody>
          <a:bodyPr/>
          <a:lstStyle/>
          <a:p>
            <a:r>
              <a:rPr lang="en-US"/>
              <a:t>VCO Design/long range</a:t>
            </a:r>
          </a:p>
        </p:txBody>
      </p:sp>
      <p:pic>
        <p:nvPicPr>
          <p:cNvPr id="3074" name="Picture 2" descr="A computer screen shot of a diagram&#10;&#10;AI-generated content may be incorrect., Picture">
            <a:extLst>
              <a:ext uri="{FF2B5EF4-FFF2-40B4-BE49-F238E27FC236}">
                <a16:creationId xmlns:a16="http://schemas.microsoft.com/office/drawing/2014/main" id="{9C3CCCB5-86C2-5680-8BE0-6CE1528D6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46480"/>
            <a:ext cx="9486900" cy="5210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F376529-F25A-3243-72E0-29112F2166D8}"/>
              </a:ext>
            </a:extLst>
          </p:cNvPr>
          <p:cNvSpPr/>
          <p:nvPr/>
        </p:nvSpPr>
        <p:spPr>
          <a:xfrm>
            <a:off x="4643337" y="2326163"/>
            <a:ext cx="2202504" cy="1325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CEC7ED-4E84-2524-E459-923C63498459}"/>
              </a:ext>
            </a:extLst>
          </p:cNvPr>
          <p:cNvSpPr/>
          <p:nvPr/>
        </p:nvSpPr>
        <p:spPr>
          <a:xfrm>
            <a:off x="5301576" y="1081611"/>
            <a:ext cx="2208178" cy="11265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9574E1-943D-0684-6A05-ED1AD56B8A60}"/>
              </a:ext>
            </a:extLst>
          </p:cNvPr>
          <p:cNvSpPr/>
          <p:nvPr/>
        </p:nvSpPr>
        <p:spPr>
          <a:xfrm>
            <a:off x="925750" y="1540493"/>
            <a:ext cx="2926403" cy="10419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08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13F3-87D8-7A30-E347-EDB298E7AD4F}"/>
              </a:ext>
            </a:extLst>
          </p:cNvPr>
          <p:cNvSpPr>
            <a:spLocks noGrp="1"/>
          </p:cNvSpPr>
          <p:nvPr>
            <p:ph type="title"/>
          </p:nvPr>
        </p:nvSpPr>
        <p:spPr/>
        <p:txBody>
          <a:bodyPr/>
          <a:lstStyle/>
          <a:p>
            <a:r>
              <a:rPr lang="en-US"/>
              <a:t>VCO Design</a:t>
            </a:r>
          </a:p>
        </p:txBody>
      </p:sp>
      <p:pic>
        <p:nvPicPr>
          <p:cNvPr id="4098" name="Picture 2" descr="Picture 1, Picture">
            <a:extLst>
              <a:ext uri="{FF2B5EF4-FFF2-40B4-BE49-F238E27FC236}">
                <a16:creationId xmlns:a16="http://schemas.microsoft.com/office/drawing/2014/main" id="{A867881E-A8F3-5892-1B20-91E2C540C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490" y="1747837"/>
            <a:ext cx="2400300" cy="35048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5C2410B-93E3-87A5-EE78-11897E60F3B1}"/>
              </a:ext>
            </a:extLst>
          </p:cNvPr>
          <p:cNvPicPr>
            <a:picLocks noChangeAspect="1"/>
          </p:cNvPicPr>
          <p:nvPr/>
        </p:nvPicPr>
        <p:blipFill>
          <a:blip r:embed="rId3"/>
          <a:stretch>
            <a:fillRect/>
          </a:stretch>
        </p:blipFill>
        <p:spPr>
          <a:xfrm>
            <a:off x="3405095" y="1747837"/>
            <a:ext cx="7948705" cy="3413443"/>
          </a:xfrm>
          <a:prstGeom prst="rect">
            <a:avLst/>
          </a:prstGeom>
        </p:spPr>
      </p:pic>
    </p:spTree>
    <p:extLst>
      <p:ext uri="{BB962C8B-B14F-4D97-AF65-F5344CB8AC3E}">
        <p14:creationId xmlns:p14="http://schemas.microsoft.com/office/powerpoint/2010/main" val="464733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34C6CE5-1918-226C-D5B1-850ED3C20070}"/>
              </a:ext>
            </a:extLst>
          </p:cNvPr>
          <p:cNvPicPr>
            <a:picLocks noChangeAspect="1"/>
          </p:cNvPicPr>
          <p:nvPr/>
        </p:nvPicPr>
        <p:blipFill>
          <a:blip r:embed="rId2">
            <a:alphaModFix amt="50000"/>
          </a:blip>
          <a:srcRect/>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23F052F2-7A2A-6C5D-4696-BABDC26D58F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Introduction to FMCW Radar Systems</a:t>
            </a:r>
          </a:p>
        </p:txBody>
      </p:sp>
    </p:spTree>
    <p:extLst>
      <p:ext uri="{BB962C8B-B14F-4D97-AF65-F5344CB8AC3E}">
        <p14:creationId xmlns:p14="http://schemas.microsoft.com/office/powerpoint/2010/main" val="4052567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4682A-0C1E-30E6-0D03-75E205B6D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22F8AA-B73A-7450-93BB-95746EB2B25B}"/>
              </a:ext>
            </a:extLst>
          </p:cNvPr>
          <p:cNvSpPr>
            <a:spLocks noGrp="1"/>
          </p:cNvSpPr>
          <p:nvPr>
            <p:ph type="title"/>
          </p:nvPr>
        </p:nvSpPr>
        <p:spPr/>
        <p:txBody>
          <a:bodyPr/>
          <a:lstStyle/>
          <a:p>
            <a:r>
              <a:rPr lang="en-US"/>
              <a:t>VCO Design</a:t>
            </a:r>
          </a:p>
        </p:txBody>
      </p:sp>
      <p:pic>
        <p:nvPicPr>
          <p:cNvPr id="4098" name="Picture 2" descr="Picture 1, Picture">
            <a:extLst>
              <a:ext uri="{FF2B5EF4-FFF2-40B4-BE49-F238E27FC236}">
                <a16:creationId xmlns:a16="http://schemas.microsoft.com/office/drawing/2014/main" id="{654CB617-35E8-E555-F6BC-3BDA4B98F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490" y="1747837"/>
            <a:ext cx="2400300" cy="35048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C56D0-DB76-0C2E-56ED-07FBE6292307}"/>
              </a:ext>
            </a:extLst>
          </p:cNvPr>
          <p:cNvPicPr>
            <a:picLocks noChangeAspect="1"/>
          </p:cNvPicPr>
          <p:nvPr/>
        </p:nvPicPr>
        <p:blipFill>
          <a:blip r:embed="rId3"/>
          <a:stretch>
            <a:fillRect/>
          </a:stretch>
        </p:blipFill>
        <p:spPr>
          <a:xfrm>
            <a:off x="4842790" y="1365661"/>
            <a:ext cx="5382376" cy="1325563"/>
          </a:xfrm>
          <a:prstGeom prst="rect">
            <a:avLst/>
          </a:prstGeom>
        </p:spPr>
      </p:pic>
      <p:pic>
        <p:nvPicPr>
          <p:cNvPr id="7" name="Picture 6">
            <a:extLst>
              <a:ext uri="{FF2B5EF4-FFF2-40B4-BE49-F238E27FC236}">
                <a16:creationId xmlns:a16="http://schemas.microsoft.com/office/drawing/2014/main" id="{F035498C-9A70-2FE6-E0E0-08420374973C}"/>
              </a:ext>
            </a:extLst>
          </p:cNvPr>
          <p:cNvPicPr>
            <a:picLocks noChangeAspect="1"/>
          </p:cNvPicPr>
          <p:nvPr/>
        </p:nvPicPr>
        <p:blipFill>
          <a:blip r:embed="rId4"/>
          <a:stretch>
            <a:fillRect/>
          </a:stretch>
        </p:blipFill>
        <p:spPr>
          <a:xfrm>
            <a:off x="4990448" y="2489369"/>
            <a:ext cx="5087060" cy="1325563"/>
          </a:xfrm>
          <a:prstGeom prst="rect">
            <a:avLst/>
          </a:prstGeom>
        </p:spPr>
      </p:pic>
      <p:pic>
        <p:nvPicPr>
          <p:cNvPr id="9" name="Picture 8">
            <a:extLst>
              <a:ext uri="{FF2B5EF4-FFF2-40B4-BE49-F238E27FC236}">
                <a16:creationId xmlns:a16="http://schemas.microsoft.com/office/drawing/2014/main" id="{72A15C2B-5D28-2FDF-1E8E-2A882C44C9B9}"/>
              </a:ext>
            </a:extLst>
          </p:cNvPr>
          <p:cNvPicPr>
            <a:picLocks noChangeAspect="1"/>
          </p:cNvPicPr>
          <p:nvPr/>
        </p:nvPicPr>
        <p:blipFill>
          <a:blip r:embed="rId5"/>
          <a:stretch>
            <a:fillRect/>
          </a:stretch>
        </p:blipFill>
        <p:spPr>
          <a:xfrm>
            <a:off x="4990448" y="3753346"/>
            <a:ext cx="5391902" cy="1276528"/>
          </a:xfrm>
          <a:prstGeom prst="rect">
            <a:avLst/>
          </a:prstGeom>
        </p:spPr>
      </p:pic>
      <p:pic>
        <p:nvPicPr>
          <p:cNvPr id="11" name="Picture 10">
            <a:extLst>
              <a:ext uri="{FF2B5EF4-FFF2-40B4-BE49-F238E27FC236}">
                <a16:creationId xmlns:a16="http://schemas.microsoft.com/office/drawing/2014/main" id="{A9162E94-0AEF-E79B-BCB0-5424CED49F28}"/>
              </a:ext>
            </a:extLst>
          </p:cNvPr>
          <p:cNvPicPr>
            <a:picLocks noChangeAspect="1"/>
          </p:cNvPicPr>
          <p:nvPr/>
        </p:nvPicPr>
        <p:blipFill>
          <a:blip r:embed="rId6"/>
          <a:stretch>
            <a:fillRect/>
          </a:stretch>
        </p:blipFill>
        <p:spPr>
          <a:xfrm>
            <a:off x="4990448" y="4864005"/>
            <a:ext cx="5534797" cy="1486107"/>
          </a:xfrm>
          <a:prstGeom prst="rect">
            <a:avLst/>
          </a:prstGeom>
        </p:spPr>
      </p:pic>
    </p:spTree>
    <p:extLst>
      <p:ext uri="{BB962C8B-B14F-4D97-AF65-F5344CB8AC3E}">
        <p14:creationId xmlns:p14="http://schemas.microsoft.com/office/powerpoint/2010/main" val="3804333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AFD3D-7DB4-19E2-1BB4-260A70412686}"/>
              </a:ext>
            </a:extLst>
          </p:cNvPr>
          <p:cNvSpPr>
            <a:spLocks noGrp="1"/>
          </p:cNvSpPr>
          <p:nvPr>
            <p:ph type="title"/>
          </p:nvPr>
        </p:nvSpPr>
        <p:spPr/>
        <p:txBody>
          <a:bodyPr/>
          <a:lstStyle/>
          <a:p>
            <a:r>
              <a:rPr lang="en-US"/>
              <a:t>VCO Design parameters</a:t>
            </a:r>
          </a:p>
        </p:txBody>
      </p:sp>
      <mc:AlternateContent xmlns:mc="http://schemas.openxmlformats.org/markup-compatibility/2006" xmlns:a14="http://schemas.microsoft.com/office/drawing/2010/main">
        <mc:Choice Requires="a14">
          <p:graphicFrame>
            <p:nvGraphicFramePr>
              <p:cNvPr id="7" name="Content Placeholder 3">
                <a:extLst>
                  <a:ext uri="{FF2B5EF4-FFF2-40B4-BE49-F238E27FC236}">
                    <a16:creationId xmlns:a16="http://schemas.microsoft.com/office/drawing/2014/main" id="{EF19744F-5432-420C-052F-70D06C2C1E66}"/>
                  </a:ext>
                </a:extLst>
              </p:cNvPr>
              <p:cNvGraphicFramePr>
                <a:graphicFrameLocks noGrp="1"/>
              </p:cNvGraphicFramePr>
              <p:nvPr>
                <p:ph idx="1"/>
                <p:extLst>
                  <p:ext uri="{D42A27DB-BD31-4B8C-83A1-F6EECF244321}">
                    <p14:modId xmlns:p14="http://schemas.microsoft.com/office/powerpoint/2010/main" val="139630322"/>
                  </p:ext>
                </p:extLst>
              </p:nvPr>
            </p:nvGraphicFramePr>
            <p:xfrm>
              <a:off x="3573912" y="1721263"/>
              <a:ext cx="6299662" cy="3911051"/>
            </p:xfrm>
            <a:graphic>
              <a:graphicData uri="http://schemas.openxmlformats.org/drawingml/2006/table">
                <a:tbl>
                  <a:tblPr firstRow="1" firstCol="1" bandRow="1">
                    <a:tableStyleId>{5C22544A-7EE6-4342-B048-85BDC9FD1C3A}</a:tableStyleId>
                  </a:tblPr>
                  <a:tblGrid>
                    <a:gridCol w="3149831">
                      <a:extLst>
                        <a:ext uri="{9D8B030D-6E8A-4147-A177-3AD203B41FA5}">
                          <a16:colId xmlns:a16="http://schemas.microsoft.com/office/drawing/2014/main" val="2410750029"/>
                        </a:ext>
                      </a:extLst>
                    </a:gridCol>
                    <a:gridCol w="3149831">
                      <a:extLst>
                        <a:ext uri="{9D8B030D-6E8A-4147-A177-3AD203B41FA5}">
                          <a16:colId xmlns:a16="http://schemas.microsoft.com/office/drawing/2014/main" val="3934466582"/>
                        </a:ext>
                      </a:extLst>
                    </a:gridCol>
                  </a:tblGrid>
                  <a:tr h="530819">
                    <a:tc>
                      <a:txBody>
                        <a:bodyPr/>
                        <a:lstStyle/>
                        <a:p>
                          <a:pPr marL="0" marR="0" algn="ctr">
                            <a:lnSpc>
                              <a:spcPct val="115000"/>
                            </a:lnSpc>
                            <a:spcAft>
                              <a:spcPts val="1000"/>
                            </a:spcAft>
                            <a:buNone/>
                          </a:pPr>
                          <a:r>
                            <a:rPr lang="en-US" sz="2000" kern="100">
                              <a:effectLst/>
                            </a:rPr>
                            <a:t>Parameter</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2000" kern="100">
                              <a:effectLst/>
                            </a:rPr>
                            <a:t>Value</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2853747670"/>
                      </a:ext>
                    </a:extLst>
                  </a:tr>
                  <a:tr h="676175">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2000" i="1" kern="100" smtClean="0">
                                        <a:effectLst/>
                                        <a:latin typeface="Cambria Math" panose="02040503050406030204" pitchFamily="18" charset="0"/>
                                      </a:rPr>
                                    </m:ctrlPr>
                                  </m:sSubPr>
                                  <m:e>
                                    <m:r>
                                      <a:rPr lang="en-US" sz="2000" b="1" i="1" kern="100" smtClean="0">
                                        <a:effectLst/>
                                        <a:latin typeface="Cambria Math" panose="02040503050406030204" pitchFamily="18" charset="0"/>
                                      </a:rPr>
                                      <m:t>𝒈</m:t>
                                    </m:r>
                                  </m:e>
                                  <m:sub>
                                    <m:r>
                                      <a:rPr lang="en-US" sz="2000" b="1" i="1" kern="100" smtClean="0">
                                        <a:effectLst/>
                                        <a:latin typeface="Cambria Math" panose="02040503050406030204" pitchFamily="18" charset="0"/>
                                      </a:rPr>
                                      <m:t>𝒎</m:t>
                                    </m:r>
                                  </m:sub>
                                </m:sSub>
                              </m:oMath>
                            </m:oMathPara>
                          </a14:m>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46.771mS</a:t>
                          </a:r>
                        </a:p>
                      </a:txBody>
                      <a:tcPr marL="56889" marR="56889" marT="0" marB="0"/>
                    </a:tc>
                    <a:extLst>
                      <a:ext uri="{0D108BD9-81ED-4DB2-BD59-A6C34878D82A}">
                        <a16:rowId xmlns:a16="http://schemas.microsoft.com/office/drawing/2014/main" val="1121234036"/>
                      </a:ext>
                    </a:extLst>
                  </a:tr>
                  <a:tr h="704815">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2000" i="1" kern="100" smtClean="0">
                                        <a:effectLst/>
                                        <a:latin typeface="Cambria Math" panose="02040503050406030204" pitchFamily="18" charset="0"/>
                                      </a:rPr>
                                    </m:ctrlPr>
                                  </m:sSubPr>
                                  <m:e>
                                    <m:r>
                                      <a:rPr lang="en-US" sz="2000" b="1" i="1" kern="100" smtClean="0">
                                        <a:effectLst/>
                                        <a:latin typeface="Cambria Math" panose="02040503050406030204" pitchFamily="18" charset="0"/>
                                      </a:rPr>
                                      <m:t>𝑸</m:t>
                                    </m:r>
                                  </m:e>
                                  <m:sub>
                                    <m:r>
                                      <a:rPr lang="en-US" sz="2000" b="1" i="1" kern="100" smtClean="0">
                                        <a:effectLst/>
                                        <a:latin typeface="Cambria Math" panose="02040503050406030204" pitchFamily="18" charset="0"/>
                                      </a:rPr>
                                      <m:t>𝒑</m:t>
                                    </m:r>
                                  </m:sub>
                                </m:sSub>
                              </m:oMath>
                            </m:oMathPara>
                          </a14:m>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27</a:t>
                          </a:r>
                        </a:p>
                      </a:txBody>
                      <a:tcPr marL="56889" marR="56889" marT="0" marB="0"/>
                    </a:tc>
                    <a:extLst>
                      <a:ext uri="{0D108BD9-81ED-4DB2-BD59-A6C34878D82A}">
                        <a16:rowId xmlns:a16="http://schemas.microsoft.com/office/drawing/2014/main" val="3420543531"/>
                      </a:ext>
                    </a:extLst>
                  </a:tr>
                  <a:tr h="666414">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2000" i="1" kern="100" smtClean="0">
                                        <a:effectLst/>
                                        <a:latin typeface="Cambria Math" panose="02040503050406030204" pitchFamily="18" charset="0"/>
                                      </a:rPr>
                                    </m:ctrlPr>
                                  </m:sSubPr>
                                  <m:e>
                                    <m:r>
                                      <a:rPr lang="en-US" sz="2000" b="1" i="1" kern="100" smtClean="0">
                                        <a:effectLst/>
                                        <a:latin typeface="Cambria Math" panose="02040503050406030204" pitchFamily="18" charset="0"/>
                                      </a:rPr>
                                      <m:t>𝑸</m:t>
                                    </m:r>
                                  </m:e>
                                  <m:sub>
                                    <m:r>
                                      <a:rPr lang="en-US" sz="2000" b="1" i="1" kern="100" smtClean="0">
                                        <a:effectLst/>
                                        <a:latin typeface="Cambria Math" panose="02040503050406030204" pitchFamily="18" charset="0"/>
                                      </a:rPr>
                                      <m:t>𝒔</m:t>
                                    </m:r>
                                  </m:sub>
                                </m:sSub>
                              </m:oMath>
                            </m:oMathPara>
                          </a14:m>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23</a:t>
                          </a:r>
                        </a:p>
                      </a:txBody>
                      <a:tcPr marL="56889" marR="56889" marT="0" marB="0"/>
                    </a:tc>
                    <a:extLst>
                      <a:ext uri="{0D108BD9-81ED-4DB2-BD59-A6C34878D82A}">
                        <a16:rowId xmlns:a16="http://schemas.microsoft.com/office/drawing/2014/main" val="1966925253"/>
                      </a:ext>
                    </a:extLst>
                  </a:tr>
                  <a:tr h="666414">
                    <a:tc>
                      <a:txBody>
                        <a:bodyPr/>
                        <a:lstStyle/>
                        <a:p>
                          <a:pPr marL="0" marR="0">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2000" i="1" kern="100" smtClean="0">
                                        <a:effectLst/>
                                        <a:latin typeface="Cambria Math" panose="02040503050406030204" pitchFamily="18" charset="0"/>
                                      </a:rPr>
                                    </m:ctrlPr>
                                  </m:sSubPr>
                                  <m:e>
                                    <m:r>
                                      <a:rPr lang="en-US" sz="2000" b="1" i="1" kern="100" smtClean="0">
                                        <a:effectLst/>
                                        <a:latin typeface="Cambria Math" panose="02040503050406030204" pitchFamily="18" charset="0"/>
                                      </a:rPr>
                                      <m:t>𝑪</m:t>
                                    </m:r>
                                  </m:e>
                                  <m:sub>
                                    <m:r>
                                      <a:rPr lang="en-US" sz="2000" kern="100">
                                        <a:effectLst/>
                                        <a:latin typeface="Cambria Math" panose="02040503050406030204" pitchFamily="18" charset="0"/>
                                      </a:rPr>
                                      <m:t>𝑷</m:t>
                                    </m:r>
                                  </m:sub>
                                </m:sSub>
                              </m:oMath>
                            </m:oMathPara>
                          </a14:m>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500fF</a:t>
                          </a:r>
                        </a:p>
                      </a:txBody>
                      <a:tcPr marL="56889" marR="56889" marT="0" marB="0"/>
                    </a:tc>
                    <a:extLst>
                      <a:ext uri="{0D108BD9-81ED-4DB2-BD59-A6C34878D82A}">
                        <a16:rowId xmlns:a16="http://schemas.microsoft.com/office/drawing/2014/main" val="3892121324"/>
                      </a:ext>
                    </a:extLst>
                  </a:tr>
                  <a:tr h="666414">
                    <a:tc>
                      <a:txBody>
                        <a:bodyPr/>
                        <a:lstStyle/>
                        <a:p>
                          <a:pPr marL="0" marR="0" algn="ctr">
                            <a:lnSpc>
                              <a:spcPct val="115000"/>
                            </a:lnSpc>
                            <a:spcAft>
                              <a:spcPts val="1000"/>
                            </a:spcAft>
                            <a:buNone/>
                          </a:pPr>
                          <a14:m>
                            <m:oMathPara xmlns:m="http://schemas.openxmlformats.org/officeDocument/2006/math">
                              <m:oMathParaPr>
                                <m:jc m:val="centerGroup"/>
                              </m:oMathParaPr>
                              <m:oMath xmlns:m="http://schemas.openxmlformats.org/officeDocument/2006/math">
                                <m:sSub>
                                  <m:sSubPr>
                                    <m:ctrlPr>
                                      <a:rPr lang="en-US" sz="2000" i="1" kern="100" smtClean="0">
                                        <a:effectLst/>
                                        <a:latin typeface="Cambria Math" panose="02040503050406030204" pitchFamily="18" charset="0"/>
                                      </a:rPr>
                                    </m:ctrlPr>
                                  </m:sSubPr>
                                  <m:e>
                                    <m:r>
                                      <a:rPr lang="en-US" sz="2000" b="1" i="1" kern="100" smtClean="0">
                                        <a:effectLst/>
                                        <a:latin typeface="Cambria Math" panose="02040503050406030204" pitchFamily="18" charset="0"/>
                                      </a:rPr>
                                      <m:t>𝑪</m:t>
                                    </m:r>
                                  </m:e>
                                  <m:sub>
                                    <m:r>
                                      <a:rPr lang="en-US" sz="2000" b="1" i="1" kern="100" smtClean="0">
                                        <a:effectLst/>
                                        <a:latin typeface="Cambria Math" panose="02040503050406030204" pitchFamily="18" charset="0"/>
                                      </a:rPr>
                                      <m:t>𝑺</m:t>
                                    </m:r>
                                  </m:sub>
                                </m:sSub>
                              </m:oMath>
                            </m:oMathPara>
                          </a14:m>
                          <a:endParaRPr lang="en-US" sz="20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161fF</a:t>
                          </a:r>
                        </a:p>
                      </a:txBody>
                      <a:tcPr marL="56889" marR="56889" marT="0" marB="0"/>
                    </a:tc>
                    <a:extLst>
                      <a:ext uri="{0D108BD9-81ED-4DB2-BD59-A6C34878D82A}">
                        <a16:rowId xmlns:a16="http://schemas.microsoft.com/office/drawing/2014/main" val="1461472353"/>
                      </a:ext>
                    </a:extLst>
                  </a:tr>
                </a:tbl>
              </a:graphicData>
            </a:graphic>
          </p:graphicFrame>
        </mc:Choice>
        <mc:Fallback xmlns="">
          <p:graphicFrame>
            <p:nvGraphicFramePr>
              <p:cNvPr id="7" name="Content Placeholder 3">
                <a:extLst>
                  <a:ext uri="{FF2B5EF4-FFF2-40B4-BE49-F238E27FC236}">
                    <a16:creationId xmlns:a16="http://schemas.microsoft.com/office/drawing/2014/main" id="{EF19744F-5432-420C-052F-70D06C2C1E66}"/>
                  </a:ext>
                </a:extLst>
              </p:cNvPr>
              <p:cNvGraphicFramePr>
                <a:graphicFrameLocks noGrp="1"/>
              </p:cNvGraphicFramePr>
              <p:nvPr>
                <p:ph idx="1"/>
                <p:extLst>
                  <p:ext uri="{D42A27DB-BD31-4B8C-83A1-F6EECF244321}">
                    <p14:modId xmlns:p14="http://schemas.microsoft.com/office/powerpoint/2010/main" val="139630322"/>
                  </p:ext>
                </p:extLst>
              </p:nvPr>
            </p:nvGraphicFramePr>
            <p:xfrm>
              <a:off x="3573912" y="1721263"/>
              <a:ext cx="6299662" cy="3911051"/>
            </p:xfrm>
            <a:graphic>
              <a:graphicData uri="http://schemas.openxmlformats.org/drawingml/2006/table">
                <a:tbl>
                  <a:tblPr firstRow="1" firstCol="1" bandRow="1">
                    <a:tableStyleId>{5C22544A-7EE6-4342-B048-85BDC9FD1C3A}</a:tableStyleId>
                  </a:tblPr>
                  <a:tblGrid>
                    <a:gridCol w="3149831">
                      <a:extLst>
                        <a:ext uri="{9D8B030D-6E8A-4147-A177-3AD203B41FA5}">
                          <a16:colId xmlns:a16="http://schemas.microsoft.com/office/drawing/2014/main" val="2410750029"/>
                        </a:ext>
                      </a:extLst>
                    </a:gridCol>
                    <a:gridCol w="3149831">
                      <a:extLst>
                        <a:ext uri="{9D8B030D-6E8A-4147-A177-3AD203B41FA5}">
                          <a16:colId xmlns:a16="http://schemas.microsoft.com/office/drawing/2014/main" val="3934466582"/>
                        </a:ext>
                      </a:extLst>
                    </a:gridCol>
                  </a:tblGrid>
                  <a:tr h="530819">
                    <a:tc>
                      <a:txBody>
                        <a:bodyPr/>
                        <a:lstStyle/>
                        <a:p>
                          <a:pPr marL="0" marR="0" algn="ctr">
                            <a:lnSpc>
                              <a:spcPct val="115000"/>
                            </a:lnSpc>
                            <a:spcAft>
                              <a:spcPts val="1000"/>
                            </a:spcAft>
                            <a:buNone/>
                          </a:pPr>
                          <a:r>
                            <a:rPr lang="en-US" sz="2000" kern="100">
                              <a:effectLst/>
                            </a:rPr>
                            <a:t>Parameter</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2000" kern="100">
                              <a:effectLst/>
                            </a:rPr>
                            <a:t>Value</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extLst>
                      <a:ext uri="{0D108BD9-81ED-4DB2-BD59-A6C34878D82A}">
                        <a16:rowId xmlns:a16="http://schemas.microsoft.com/office/drawing/2014/main" val="2853747670"/>
                      </a:ext>
                    </a:extLst>
                  </a:tr>
                  <a:tr h="676175">
                    <a:tc>
                      <a:txBody>
                        <a:bodyPr/>
                        <a:lstStyle/>
                        <a:p>
                          <a:endParaRPr lang="en-US"/>
                        </a:p>
                      </a:txBody>
                      <a:tcPr marL="56889" marR="56889" marT="0" marB="0">
                        <a:blipFill>
                          <a:blip r:embed="rId2"/>
                          <a:stretch>
                            <a:fillRect l="-193" t="-86486" r="-100774" b="-402703"/>
                          </a:stretch>
                        </a:blipFill>
                      </a:tcPr>
                    </a:tc>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46.771mS</a:t>
                          </a:r>
                        </a:p>
                      </a:txBody>
                      <a:tcPr marL="56889" marR="56889" marT="0" marB="0"/>
                    </a:tc>
                    <a:extLst>
                      <a:ext uri="{0D108BD9-81ED-4DB2-BD59-A6C34878D82A}">
                        <a16:rowId xmlns:a16="http://schemas.microsoft.com/office/drawing/2014/main" val="1121234036"/>
                      </a:ext>
                    </a:extLst>
                  </a:tr>
                  <a:tr h="704815">
                    <a:tc>
                      <a:txBody>
                        <a:bodyPr/>
                        <a:lstStyle/>
                        <a:p>
                          <a:endParaRPr lang="en-US"/>
                        </a:p>
                      </a:txBody>
                      <a:tcPr marL="56889" marR="56889" marT="0" marB="0">
                        <a:blipFill>
                          <a:blip r:embed="rId2"/>
                          <a:stretch>
                            <a:fillRect l="-193" t="-178448" r="-100774" b="-285345"/>
                          </a:stretch>
                        </a:blipFill>
                      </a:tcPr>
                    </a:tc>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27</a:t>
                          </a:r>
                        </a:p>
                      </a:txBody>
                      <a:tcPr marL="56889" marR="56889" marT="0" marB="0"/>
                    </a:tc>
                    <a:extLst>
                      <a:ext uri="{0D108BD9-81ED-4DB2-BD59-A6C34878D82A}">
                        <a16:rowId xmlns:a16="http://schemas.microsoft.com/office/drawing/2014/main" val="3420543531"/>
                      </a:ext>
                    </a:extLst>
                  </a:tr>
                  <a:tr h="666414">
                    <a:tc>
                      <a:txBody>
                        <a:bodyPr/>
                        <a:lstStyle/>
                        <a:p>
                          <a:endParaRPr lang="en-US"/>
                        </a:p>
                      </a:txBody>
                      <a:tcPr marL="56889" marR="56889" marT="0" marB="0">
                        <a:blipFill>
                          <a:blip r:embed="rId2"/>
                          <a:stretch>
                            <a:fillRect l="-193" t="-296330" r="-100774" b="-203670"/>
                          </a:stretch>
                        </a:blipFill>
                      </a:tcPr>
                    </a:tc>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23</a:t>
                          </a:r>
                        </a:p>
                      </a:txBody>
                      <a:tcPr marL="56889" marR="56889" marT="0" marB="0"/>
                    </a:tc>
                    <a:extLst>
                      <a:ext uri="{0D108BD9-81ED-4DB2-BD59-A6C34878D82A}">
                        <a16:rowId xmlns:a16="http://schemas.microsoft.com/office/drawing/2014/main" val="1966925253"/>
                      </a:ext>
                    </a:extLst>
                  </a:tr>
                  <a:tr h="666414">
                    <a:tc>
                      <a:txBody>
                        <a:bodyPr/>
                        <a:lstStyle/>
                        <a:p>
                          <a:endParaRPr lang="en-US"/>
                        </a:p>
                      </a:txBody>
                      <a:tcPr marL="56889" marR="56889" marT="0" marB="0">
                        <a:blipFill>
                          <a:blip r:embed="rId2"/>
                          <a:stretch>
                            <a:fillRect l="-193" t="-392727" r="-100774" b="-101818"/>
                          </a:stretch>
                        </a:blipFill>
                      </a:tcPr>
                    </a:tc>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500fF</a:t>
                          </a:r>
                        </a:p>
                      </a:txBody>
                      <a:tcPr marL="56889" marR="56889" marT="0" marB="0"/>
                    </a:tc>
                    <a:extLst>
                      <a:ext uri="{0D108BD9-81ED-4DB2-BD59-A6C34878D82A}">
                        <a16:rowId xmlns:a16="http://schemas.microsoft.com/office/drawing/2014/main" val="3892121324"/>
                      </a:ext>
                    </a:extLst>
                  </a:tr>
                  <a:tr h="666414">
                    <a:tc>
                      <a:txBody>
                        <a:bodyPr/>
                        <a:lstStyle/>
                        <a:p>
                          <a:endParaRPr lang="en-US"/>
                        </a:p>
                      </a:txBody>
                      <a:tcPr marL="56889" marR="56889" marT="0" marB="0">
                        <a:blipFill>
                          <a:blip r:embed="rId2"/>
                          <a:stretch>
                            <a:fillRect l="-193" t="-497248" r="-100774" b="-2752"/>
                          </a:stretch>
                        </a:blipFill>
                      </a:tcPr>
                    </a:tc>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161fF</a:t>
                          </a:r>
                        </a:p>
                      </a:txBody>
                      <a:tcPr marL="56889" marR="56889" marT="0" marB="0"/>
                    </a:tc>
                    <a:extLst>
                      <a:ext uri="{0D108BD9-81ED-4DB2-BD59-A6C34878D82A}">
                        <a16:rowId xmlns:a16="http://schemas.microsoft.com/office/drawing/2014/main" val="1461472353"/>
                      </a:ext>
                    </a:extLst>
                  </a:tr>
                </a:tbl>
              </a:graphicData>
            </a:graphic>
          </p:graphicFrame>
        </mc:Fallback>
      </mc:AlternateContent>
    </p:spTree>
    <p:extLst>
      <p:ext uri="{BB962C8B-B14F-4D97-AF65-F5344CB8AC3E}">
        <p14:creationId xmlns:p14="http://schemas.microsoft.com/office/powerpoint/2010/main" val="701720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DFEF1-7A16-9A6D-FAC6-C637201A89FB}"/>
              </a:ext>
            </a:extLst>
          </p:cNvPr>
          <p:cNvSpPr>
            <a:spLocks noGrp="1"/>
          </p:cNvSpPr>
          <p:nvPr>
            <p:ph type="title"/>
          </p:nvPr>
        </p:nvSpPr>
        <p:spPr/>
        <p:txBody>
          <a:bodyPr/>
          <a:lstStyle/>
          <a:p>
            <a:r>
              <a:rPr lang="en-US"/>
              <a:t>VCO Simulation results – Short Range</a:t>
            </a:r>
          </a:p>
        </p:txBody>
      </p:sp>
      <p:pic>
        <p:nvPicPr>
          <p:cNvPr id="7" name="Picture 6">
            <a:extLst>
              <a:ext uri="{FF2B5EF4-FFF2-40B4-BE49-F238E27FC236}">
                <a16:creationId xmlns:a16="http://schemas.microsoft.com/office/drawing/2014/main" id="{82D1B4CE-AE77-EB8C-95DB-786C03F146F4}"/>
              </a:ext>
            </a:extLst>
          </p:cNvPr>
          <p:cNvPicPr>
            <a:picLocks noChangeAspect="1"/>
          </p:cNvPicPr>
          <p:nvPr/>
        </p:nvPicPr>
        <p:blipFill>
          <a:blip r:embed="rId2"/>
          <a:stretch>
            <a:fillRect/>
          </a:stretch>
        </p:blipFill>
        <p:spPr>
          <a:xfrm>
            <a:off x="4299261" y="1690688"/>
            <a:ext cx="6426458" cy="4311053"/>
          </a:xfrm>
          <a:prstGeom prst="rect">
            <a:avLst/>
          </a:prstGeom>
        </p:spPr>
      </p:pic>
      <p:sp>
        <p:nvSpPr>
          <p:cNvPr id="8" name="TextBox 7">
            <a:extLst>
              <a:ext uri="{FF2B5EF4-FFF2-40B4-BE49-F238E27FC236}">
                <a16:creationId xmlns:a16="http://schemas.microsoft.com/office/drawing/2014/main" id="{E56F5541-6330-262E-744E-E45D35FE1809}"/>
              </a:ext>
            </a:extLst>
          </p:cNvPr>
          <p:cNvSpPr txBox="1"/>
          <p:nvPr/>
        </p:nvSpPr>
        <p:spPr>
          <a:xfrm>
            <a:off x="665334" y="3199883"/>
            <a:ext cx="3005846" cy="646331"/>
          </a:xfrm>
          <a:prstGeom prst="rect">
            <a:avLst/>
          </a:prstGeom>
          <a:noFill/>
        </p:spPr>
        <p:txBody>
          <a:bodyPr wrap="square" rtlCol="0">
            <a:spAutoFit/>
          </a:bodyPr>
          <a:lstStyle/>
          <a:p>
            <a:r>
              <a:rPr lang="en-US" sz="3600"/>
              <a:t>VCO Output</a:t>
            </a:r>
          </a:p>
        </p:txBody>
      </p:sp>
    </p:spTree>
    <p:extLst>
      <p:ext uri="{BB962C8B-B14F-4D97-AF65-F5344CB8AC3E}">
        <p14:creationId xmlns:p14="http://schemas.microsoft.com/office/powerpoint/2010/main" val="3944946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D050-6B34-F60C-653F-DF2B1EDC27DC}"/>
              </a:ext>
            </a:extLst>
          </p:cNvPr>
          <p:cNvSpPr>
            <a:spLocks noGrp="1"/>
          </p:cNvSpPr>
          <p:nvPr>
            <p:ph type="title"/>
          </p:nvPr>
        </p:nvSpPr>
        <p:spPr>
          <a:xfrm>
            <a:off x="661093" y="72027"/>
            <a:ext cx="10515600" cy="1325563"/>
          </a:xfrm>
        </p:spPr>
        <p:txBody>
          <a:bodyPr/>
          <a:lstStyle/>
          <a:p>
            <a:r>
              <a:rPr lang="en-US"/>
              <a:t>VCO Simulation results – Short Range</a:t>
            </a:r>
          </a:p>
        </p:txBody>
      </p:sp>
      <p:pic>
        <p:nvPicPr>
          <p:cNvPr id="5" name="Picture 4">
            <a:extLst>
              <a:ext uri="{FF2B5EF4-FFF2-40B4-BE49-F238E27FC236}">
                <a16:creationId xmlns:a16="http://schemas.microsoft.com/office/drawing/2014/main" id="{72F969B1-6937-0FA8-746B-C7A3554EA6DA}"/>
              </a:ext>
            </a:extLst>
          </p:cNvPr>
          <p:cNvPicPr>
            <a:picLocks noChangeAspect="1"/>
          </p:cNvPicPr>
          <p:nvPr/>
        </p:nvPicPr>
        <p:blipFill>
          <a:blip r:embed="rId2"/>
          <a:stretch>
            <a:fillRect/>
          </a:stretch>
        </p:blipFill>
        <p:spPr>
          <a:xfrm>
            <a:off x="297927" y="1397590"/>
            <a:ext cx="5798073" cy="4062819"/>
          </a:xfrm>
          <a:prstGeom prst="rect">
            <a:avLst/>
          </a:prstGeom>
        </p:spPr>
      </p:pic>
      <p:pic>
        <p:nvPicPr>
          <p:cNvPr id="8" name="Picture 7">
            <a:extLst>
              <a:ext uri="{FF2B5EF4-FFF2-40B4-BE49-F238E27FC236}">
                <a16:creationId xmlns:a16="http://schemas.microsoft.com/office/drawing/2014/main" id="{D3CE27E7-B10D-A80B-E9E2-EBA5A413FCD4}"/>
              </a:ext>
            </a:extLst>
          </p:cNvPr>
          <p:cNvPicPr>
            <a:picLocks noChangeAspect="1"/>
          </p:cNvPicPr>
          <p:nvPr/>
        </p:nvPicPr>
        <p:blipFill>
          <a:blip r:embed="rId3"/>
          <a:stretch>
            <a:fillRect/>
          </a:stretch>
        </p:blipFill>
        <p:spPr>
          <a:xfrm>
            <a:off x="6238240" y="1397590"/>
            <a:ext cx="5798073" cy="4062818"/>
          </a:xfrm>
          <a:prstGeom prst="rect">
            <a:avLst/>
          </a:prstGeom>
        </p:spPr>
      </p:pic>
      <p:sp>
        <p:nvSpPr>
          <p:cNvPr id="9" name="TextBox 8">
            <a:extLst>
              <a:ext uri="{FF2B5EF4-FFF2-40B4-BE49-F238E27FC236}">
                <a16:creationId xmlns:a16="http://schemas.microsoft.com/office/drawing/2014/main" id="{FF061A82-E4B5-314C-253E-B204DBAC438F}"/>
              </a:ext>
            </a:extLst>
          </p:cNvPr>
          <p:cNvSpPr txBox="1"/>
          <p:nvPr/>
        </p:nvSpPr>
        <p:spPr>
          <a:xfrm>
            <a:off x="2639006" y="5722694"/>
            <a:ext cx="3599234" cy="369332"/>
          </a:xfrm>
          <a:prstGeom prst="rect">
            <a:avLst/>
          </a:prstGeom>
          <a:noFill/>
        </p:spPr>
        <p:txBody>
          <a:bodyPr wrap="square" rtlCol="0">
            <a:spAutoFit/>
          </a:bodyPr>
          <a:lstStyle/>
          <a:p>
            <a:r>
              <a:rPr lang="en-US"/>
              <a:t>Actual FFT</a:t>
            </a:r>
          </a:p>
        </p:txBody>
      </p:sp>
      <p:sp>
        <p:nvSpPr>
          <p:cNvPr id="10" name="TextBox 9">
            <a:extLst>
              <a:ext uri="{FF2B5EF4-FFF2-40B4-BE49-F238E27FC236}">
                <a16:creationId xmlns:a16="http://schemas.microsoft.com/office/drawing/2014/main" id="{6290D1BE-AA5D-A482-6353-A39C75BAD1F7}"/>
              </a:ext>
            </a:extLst>
          </p:cNvPr>
          <p:cNvSpPr txBox="1"/>
          <p:nvPr/>
        </p:nvSpPr>
        <p:spPr>
          <a:xfrm>
            <a:off x="8592766" y="5722694"/>
            <a:ext cx="3599234" cy="369332"/>
          </a:xfrm>
          <a:prstGeom prst="rect">
            <a:avLst/>
          </a:prstGeom>
          <a:noFill/>
        </p:spPr>
        <p:txBody>
          <a:bodyPr wrap="square" rtlCol="0">
            <a:spAutoFit/>
          </a:bodyPr>
          <a:lstStyle/>
          <a:p>
            <a:r>
              <a:rPr lang="en-US"/>
              <a:t>Ideal FFT</a:t>
            </a:r>
          </a:p>
        </p:txBody>
      </p:sp>
    </p:spTree>
    <p:extLst>
      <p:ext uri="{BB962C8B-B14F-4D97-AF65-F5344CB8AC3E}">
        <p14:creationId xmlns:p14="http://schemas.microsoft.com/office/powerpoint/2010/main" val="21247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FF19E-77F1-1672-3B0A-208CCDE695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9637C3-F736-4380-4AC9-9125C07268E0}"/>
              </a:ext>
            </a:extLst>
          </p:cNvPr>
          <p:cNvSpPr>
            <a:spLocks noGrp="1"/>
          </p:cNvSpPr>
          <p:nvPr>
            <p:ph type="title"/>
          </p:nvPr>
        </p:nvSpPr>
        <p:spPr>
          <a:xfrm>
            <a:off x="838200" y="243205"/>
            <a:ext cx="10515600" cy="1325563"/>
          </a:xfrm>
        </p:spPr>
        <p:txBody>
          <a:bodyPr/>
          <a:lstStyle/>
          <a:p>
            <a:r>
              <a:rPr lang="en-US"/>
              <a:t>VCO Simulation results – Short Range</a:t>
            </a:r>
          </a:p>
        </p:txBody>
      </p:sp>
      <p:pic>
        <p:nvPicPr>
          <p:cNvPr id="13" name="Picture 12">
            <a:extLst>
              <a:ext uri="{FF2B5EF4-FFF2-40B4-BE49-F238E27FC236}">
                <a16:creationId xmlns:a16="http://schemas.microsoft.com/office/drawing/2014/main" id="{BFF7CE80-7461-ADBA-64FB-242204C070CD}"/>
              </a:ext>
            </a:extLst>
          </p:cNvPr>
          <p:cNvPicPr>
            <a:picLocks noChangeAspect="1"/>
          </p:cNvPicPr>
          <p:nvPr/>
        </p:nvPicPr>
        <p:blipFill>
          <a:blip r:embed="rId2"/>
          <a:stretch>
            <a:fillRect/>
          </a:stretch>
        </p:blipFill>
        <p:spPr>
          <a:xfrm>
            <a:off x="838200" y="1436688"/>
            <a:ext cx="7660275" cy="4794339"/>
          </a:xfrm>
          <a:prstGeom prst="rect">
            <a:avLst/>
          </a:prstGeom>
        </p:spPr>
      </p:pic>
    </p:spTree>
    <p:extLst>
      <p:ext uri="{BB962C8B-B14F-4D97-AF65-F5344CB8AC3E}">
        <p14:creationId xmlns:p14="http://schemas.microsoft.com/office/powerpoint/2010/main" val="1625522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E1996-D3B2-EAFF-76AA-84BC63129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5F6ED8-083E-CB9C-8E1D-A73594AC12DF}"/>
              </a:ext>
            </a:extLst>
          </p:cNvPr>
          <p:cNvSpPr>
            <a:spLocks noGrp="1"/>
          </p:cNvSpPr>
          <p:nvPr>
            <p:ph type="title"/>
          </p:nvPr>
        </p:nvSpPr>
        <p:spPr>
          <a:xfrm>
            <a:off x="838200" y="395605"/>
            <a:ext cx="10515600" cy="1325563"/>
          </a:xfrm>
        </p:spPr>
        <p:txBody>
          <a:bodyPr/>
          <a:lstStyle/>
          <a:p>
            <a:r>
              <a:rPr lang="en-US"/>
              <a:t>VCO Simulation results – Long range</a:t>
            </a:r>
          </a:p>
        </p:txBody>
      </p:sp>
      <p:pic>
        <p:nvPicPr>
          <p:cNvPr id="5" name="Picture 4">
            <a:extLst>
              <a:ext uri="{FF2B5EF4-FFF2-40B4-BE49-F238E27FC236}">
                <a16:creationId xmlns:a16="http://schemas.microsoft.com/office/drawing/2014/main" id="{934DBE62-0A74-BC3E-7F48-73C71D850D0C}"/>
              </a:ext>
            </a:extLst>
          </p:cNvPr>
          <p:cNvPicPr>
            <a:picLocks noChangeAspect="1"/>
          </p:cNvPicPr>
          <p:nvPr/>
        </p:nvPicPr>
        <p:blipFill>
          <a:blip r:embed="rId2"/>
          <a:srcRect l="687" r="-1"/>
          <a:stretch/>
        </p:blipFill>
        <p:spPr>
          <a:xfrm>
            <a:off x="3210128" y="1515685"/>
            <a:ext cx="8221564" cy="4429743"/>
          </a:xfrm>
          <a:prstGeom prst="rect">
            <a:avLst/>
          </a:prstGeom>
        </p:spPr>
      </p:pic>
      <p:sp>
        <p:nvSpPr>
          <p:cNvPr id="6" name="TextBox 5">
            <a:extLst>
              <a:ext uri="{FF2B5EF4-FFF2-40B4-BE49-F238E27FC236}">
                <a16:creationId xmlns:a16="http://schemas.microsoft.com/office/drawing/2014/main" id="{2F994E4D-AB24-1211-3719-AD11B878FB48}"/>
              </a:ext>
            </a:extLst>
          </p:cNvPr>
          <p:cNvSpPr txBox="1"/>
          <p:nvPr/>
        </p:nvSpPr>
        <p:spPr>
          <a:xfrm>
            <a:off x="603115" y="2782111"/>
            <a:ext cx="2607013" cy="646331"/>
          </a:xfrm>
          <a:prstGeom prst="rect">
            <a:avLst/>
          </a:prstGeom>
          <a:noFill/>
        </p:spPr>
        <p:txBody>
          <a:bodyPr wrap="square" rtlCol="0">
            <a:spAutoFit/>
          </a:bodyPr>
          <a:lstStyle/>
          <a:p>
            <a:r>
              <a:rPr lang="en-US" sz="3600"/>
              <a:t>VCO Output</a:t>
            </a:r>
          </a:p>
        </p:txBody>
      </p:sp>
    </p:spTree>
    <p:extLst>
      <p:ext uri="{BB962C8B-B14F-4D97-AF65-F5344CB8AC3E}">
        <p14:creationId xmlns:p14="http://schemas.microsoft.com/office/powerpoint/2010/main" val="298883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59D86-D5D5-4ACB-0A98-CD026408E8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2B0398-3F5D-C299-FB47-8A07765D2419}"/>
              </a:ext>
            </a:extLst>
          </p:cNvPr>
          <p:cNvSpPr>
            <a:spLocks noGrp="1"/>
          </p:cNvSpPr>
          <p:nvPr>
            <p:ph type="title"/>
          </p:nvPr>
        </p:nvSpPr>
        <p:spPr>
          <a:xfrm>
            <a:off x="273996" y="123231"/>
            <a:ext cx="10515600" cy="1325563"/>
          </a:xfrm>
        </p:spPr>
        <p:txBody>
          <a:bodyPr/>
          <a:lstStyle/>
          <a:p>
            <a:r>
              <a:rPr lang="en-US"/>
              <a:t>VCO Simulation results – Long range</a:t>
            </a:r>
          </a:p>
        </p:txBody>
      </p:sp>
      <p:pic>
        <p:nvPicPr>
          <p:cNvPr id="5" name="Picture 4">
            <a:extLst>
              <a:ext uri="{FF2B5EF4-FFF2-40B4-BE49-F238E27FC236}">
                <a16:creationId xmlns:a16="http://schemas.microsoft.com/office/drawing/2014/main" id="{864A46D1-4DD6-91D0-0C95-39BDA9746F9F}"/>
              </a:ext>
            </a:extLst>
          </p:cNvPr>
          <p:cNvPicPr>
            <a:picLocks noChangeAspect="1"/>
          </p:cNvPicPr>
          <p:nvPr/>
        </p:nvPicPr>
        <p:blipFill>
          <a:blip r:embed="rId2"/>
          <a:stretch>
            <a:fillRect/>
          </a:stretch>
        </p:blipFill>
        <p:spPr>
          <a:xfrm>
            <a:off x="273996" y="1448794"/>
            <a:ext cx="5630693" cy="4439270"/>
          </a:xfrm>
          <a:prstGeom prst="rect">
            <a:avLst/>
          </a:prstGeom>
        </p:spPr>
      </p:pic>
      <p:sp>
        <p:nvSpPr>
          <p:cNvPr id="6" name="TextBox 5">
            <a:extLst>
              <a:ext uri="{FF2B5EF4-FFF2-40B4-BE49-F238E27FC236}">
                <a16:creationId xmlns:a16="http://schemas.microsoft.com/office/drawing/2014/main" id="{4489A38C-C0C8-8E3B-C265-BEB2ACAC88B5}"/>
              </a:ext>
            </a:extLst>
          </p:cNvPr>
          <p:cNvSpPr txBox="1"/>
          <p:nvPr/>
        </p:nvSpPr>
        <p:spPr>
          <a:xfrm>
            <a:off x="2655652" y="5888064"/>
            <a:ext cx="3599234" cy="369332"/>
          </a:xfrm>
          <a:prstGeom prst="rect">
            <a:avLst/>
          </a:prstGeom>
          <a:noFill/>
        </p:spPr>
        <p:txBody>
          <a:bodyPr wrap="square" rtlCol="0">
            <a:spAutoFit/>
          </a:bodyPr>
          <a:lstStyle/>
          <a:p>
            <a:r>
              <a:rPr lang="en-US"/>
              <a:t>Actual FFT</a:t>
            </a:r>
          </a:p>
        </p:txBody>
      </p:sp>
      <p:pic>
        <p:nvPicPr>
          <p:cNvPr id="8" name="Picture 7">
            <a:extLst>
              <a:ext uri="{FF2B5EF4-FFF2-40B4-BE49-F238E27FC236}">
                <a16:creationId xmlns:a16="http://schemas.microsoft.com/office/drawing/2014/main" id="{23D4CDCC-F7D9-0CFA-BCA8-13389F996F83}"/>
              </a:ext>
            </a:extLst>
          </p:cNvPr>
          <p:cNvPicPr>
            <a:picLocks noChangeAspect="1"/>
          </p:cNvPicPr>
          <p:nvPr/>
        </p:nvPicPr>
        <p:blipFill>
          <a:blip r:embed="rId3"/>
          <a:stretch>
            <a:fillRect/>
          </a:stretch>
        </p:blipFill>
        <p:spPr>
          <a:xfrm>
            <a:off x="5904689" y="1448793"/>
            <a:ext cx="6013315" cy="4439269"/>
          </a:xfrm>
          <a:prstGeom prst="rect">
            <a:avLst/>
          </a:prstGeom>
        </p:spPr>
      </p:pic>
      <p:sp>
        <p:nvSpPr>
          <p:cNvPr id="11" name="TextBox 10">
            <a:extLst>
              <a:ext uri="{FF2B5EF4-FFF2-40B4-BE49-F238E27FC236}">
                <a16:creationId xmlns:a16="http://schemas.microsoft.com/office/drawing/2014/main" id="{156A965C-CD79-9C2E-3384-04CE31C872D9}"/>
              </a:ext>
            </a:extLst>
          </p:cNvPr>
          <p:cNvSpPr txBox="1"/>
          <p:nvPr/>
        </p:nvSpPr>
        <p:spPr>
          <a:xfrm>
            <a:off x="8636542" y="5888062"/>
            <a:ext cx="3599234" cy="369332"/>
          </a:xfrm>
          <a:prstGeom prst="rect">
            <a:avLst/>
          </a:prstGeom>
          <a:noFill/>
        </p:spPr>
        <p:txBody>
          <a:bodyPr wrap="square" rtlCol="0">
            <a:spAutoFit/>
          </a:bodyPr>
          <a:lstStyle/>
          <a:p>
            <a:r>
              <a:rPr lang="en-US"/>
              <a:t>Ideal FFT</a:t>
            </a:r>
          </a:p>
        </p:txBody>
      </p:sp>
    </p:spTree>
    <p:extLst>
      <p:ext uri="{BB962C8B-B14F-4D97-AF65-F5344CB8AC3E}">
        <p14:creationId xmlns:p14="http://schemas.microsoft.com/office/powerpoint/2010/main" val="11317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292A-AD52-ED14-A0BE-4326E41958F1}"/>
              </a:ext>
            </a:extLst>
          </p:cNvPr>
          <p:cNvSpPr>
            <a:spLocks noGrp="1"/>
          </p:cNvSpPr>
          <p:nvPr>
            <p:ph type="title"/>
          </p:nvPr>
        </p:nvSpPr>
        <p:spPr/>
        <p:txBody>
          <a:bodyPr/>
          <a:lstStyle/>
          <a:p>
            <a:r>
              <a:rPr lang="en-US"/>
              <a:t>VCO Simulation results – Long range</a:t>
            </a:r>
          </a:p>
        </p:txBody>
      </p:sp>
      <p:pic>
        <p:nvPicPr>
          <p:cNvPr id="5" name="Picture 4">
            <a:extLst>
              <a:ext uri="{FF2B5EF4-FFF2-40B4-BE49-F238E27FC236}">
                <a16:creationId xmlns:a16="http://schemas.microsoft.com/office/drawing/2014/main" id="{09F3932F-C0A8-9086-8E3D-BA39744BCDE4}"/>
              </a:ext>
            </a:extLst>
          </p:cNvPr>
          <p:cNvPicPr>
            <a:picLocks noChangeAspect="1"/>
          </p:cNvPicPr>
          <p:nvPr/>
        </p:nvPicPr>
        <p:blipFill>
          <a:blip r:embed="rId2"/>
          <a:stretch>
            <a:fillRect/>
          </a:stretch>
        </p:blipFill>
        <p:spPr>
          <a:xfrm>
            <a:off x="548066" y="1391055"/>
            <a:ext cx="7117330" cy="4524229"/>
          </a:xfrm>
          <a:prstGeom prst="rect">
            <a:avLst/>
          </a:prstGeom>
        </p:spPr>
      </p:pic>
    </p:spTree>
    <p:extLst>
      <p:ext uri="{BB962C8B-B14F-4D97-AF65-F5344CB8AC3E}">
        <p14:creationId xmlns:p14="http://schemas.microsoft.com/office/powerpoint/2010/main" val="3463647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D0BC-88D0-12AE-9FD7-D0F526305B8C}"/>
              </a:ext>
            </a:extLst>
          </p:cNvPr>
          <p:cNvSpPr>
            <a:spLocks noGrp="1"/>
          </p:cNvSpPr>
          <p:nvPr>
            <p:ph type="title"/>
          </p:nvPr>
        </p:nvSpPr>
        <p:spPr/>
        <p:txBody>
          <a:bodyPr/>
          <a:lstStyle/>
          <a:p>
            <a:r>
              <a:rPr lang="en-US"/>
              <a:t>VCO Simulation results – Long range</a:t>
            </a:r>
          </a:p>
        </p:txBody>
      </p:sp>
      <p:sp>
        <p:nvSpPr>
          <p:cNvPr id="3" name="Content Placeholder 2">
            <a:extLst>
              <a:ext uri="{FF2B5EF4-FFF2-40B4-BE49-F238E27FC236}">
                <a16:creationId xmlns:a16="http://schemas.microsoft.com/office/drawing/2014/main" id="{66BB7262-EB62-069C-F976-D5F10B1E5EF8}"/>
              </a:ext>
            </a:extLst>
          </p:cNvPr>
          <p:cNvSpPr>
            <a:spLocks noGrp="1"/>
          </p:cNvSpPr>
          <p:nvPr>
            <p:ph idx="1"/>
          </p:nvPr>
        </p:nvSpPr>
        <p:spPr/>
        <p:txBody>
          <a:bodyPr/>
          <a:lstStyle/>
          <a:p>
            <a:r>
              <a:rPr lang="en-US"/>
              <a:t>Phase Noise Results @1MHz offset</a:t>
            </a:r>
          </a:p>
          <a:p>
            <a:endParaRPr lang="en-US"/>
          </a:p>
          <a:p>
            <a:endParaRPr lang="en-US"/>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DDC23C5B-1DD8-0C05-F502-BB7D21713D17}"/>
                  </a:ext>
                </a:extLst>
              </p:cNvPr>
              <p:cNvGraphicFramePr>
                <a:graphicFrameLocks/>
              </p:cNvGraphicFramePr>
              <p:nvPr>
                <p:extLst>
                  <p:ext uri="{D42A27DB-BD31-4B8C-83A1-F6EECF244321}">
                    <p14:modId xmlns:p14="http://schemas.microsoft.com/office/powerpoint/2010/main" val="608027509"/>
                  </p:ext>
                </p:extLst>
              </p:nvPr>
            </p:nvGraphicFramePr>
            <p:xfrm>
              <a:off x="1759395" y="2509736"/>
              <a:ext cx="8673210" cy="2805251"/>
            </p:xfrm>
            <a:graphic>
              <a:graphicData uri="http://schemas.openxmlformats.org/drawingml/2006/table">
                <a:tbl>
                  <a:tblPr firstRow="1" firstCol="1" bandRow="1">
                    <a:tableStyleId>{5C22544A-7EE6-4342-B048-85BDC9FD1C3A}</a:tableStyleId>
                  </a:tblPr>
                  <a:tblGrid>
                    <a:gridCol w="2891070">
                      <a:extLst>
                        <a:ext uri="{9D8B030D-6E8A-4147-A177-3AD203B41FA5}">
                          <a16:colId xmlns:a16="http://schemas.microsoft.com/office/drawing/2014/main" val="2410750029"/>
                        </a:ext>
                      </a:extLst>
                    </a:gridCol>
                    <a:gridCol w="2891070">
                      <a:extLst>
                        <a:ext uri="{9D8B030D-6E8A-4147-A177-3AD203B41FA5}">
                          <a16:colId xmlns:a16="http://schemas.microsoft.com/office/drawing/2014/main" val="3934466582"/>
                        </a:ext>
                      </a:extLst>
                    </a:gridCol>
                    <a:gridCol w="2891070">
                      <a:extLst>
                        <a:ext uri="{9D8B030D-6E8A-4147-A177-3AD203B41FA5}">
                          <a16:colId xmlns:a16="http://schemas.microsoft.com/office/drawing/2014/main" val="3173897284"/>
                        </a:ext>
                      </a:extLst>
                    </a:gridCol>
                  </a:tblGrid>
                  <a:tr h="581819">
                    <a:tc>
                      <a:txBody>
                        <a:bodyPr/>
                        <a:lstStyle/>
                        <a:p>
                          <a:pPr marL="0" marR="0" algn="ctr">
                            <a:lnSpc>
                              <a:spcPct val="115000"/>
                            </a:lnSpc>
                            <a:spcAft>
                              <a:spcPts val="1000"/>
                            </a:spcAft>
                            <a:buNone/>
                          </a:pPr>
                          <a:r>
                            <a:rPr lang="en-US" sz="2000" kern="100">
                              <a:effectLst/>
                            </a:rPr>
                            <a:t>Parameter</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2000" kern="100">
                              <a:effectLst/>
                            </a:rPr>
                            <a:t>Short range</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2000" kern="100">
                              <a:effectLst/>
                              <a:latin typeface="Aptos" panose="020B0004020202020204" pitchFamily="34" charset="0"/>
                              <a:ea typeface="Calibri" panose="020F0502020204030204" pitchFamily="34" charset="0"/>
                              <a:cs typeface="Arial" panose="020B0604020202020204" pitchFamily="34" charset="0"/>
                            </a:rPr>
                            <a:t>Long range</a:t>
                          </a:r>
                        </a:p>
                      </a:txBody>
                      <a:tcPr marL="56889" marR="56889" marT="0" marB="0"/>
                    </a:tc>
                    <a:extLst>
                      <a:ext uri="{0D108BD9-81ED-4DB2-BD59-A6C34878D82A}">
                        <a16:rowId xmlns:a16="http://schemas.microsoft.com/office/drawing/2014/main" val="2853747670"/>
                      </a:ext>
                    </a:extLst>
                  </a:tr>
                  <a:tr h="741144">
                    <a:tc>
                      <a:txBody>
                        <a:bodyPr/>
                        <a:lstStyle/>
                        <a:p>
                          <a:pPr marL="0" marR="0" algn="ctr">
                            <a:lnSpc>
                              <a:spcPct val="115000"/>
                            </a:lnSpc>
                            <a:spcAft>
                              <a:spcPts val="1000"/>
                            </a:spcAft>
                            <a:buNone/>
                          </a:pPr>
                          <a14:m>
                            <m:oMath xmlns:m="http://schemas.openxmlformats.org/officeDocument/2006/math">
                              <m:r>
                                <a:rPr lang="en-US" sz="2000" b="1" i="1" kern="100" smtClean="0">
                                  <a:effectLst/>
                                  <a:latin typeface="Cambria Math" panose="02040503050406030204" pitchFamily="18" charset="0"/>
                                  <a:ea typeface="Cambria Math" panose="02040503050406030204" pitchFamily="18" charset="0"/>
                                </a:rPr>
                                <m:t>𝑷𝑵</m:t>
                              </m:r>
                            </m:oMath>
                          </a14:m>
                          <a:r>
                            <a:rPr lang="en-US" sz="2000" kern="100">
                              <a:effectLst/>
                              <a:latin typeface="Cambria Math" panose="02040503050406030204" pitchFamily="18" charset="0"/>
                              <a:ea typeface="Cambria Math" panose="02040503050406030204" pitchFamily="18" charset="0"/>
                              <a:cs typeface="Arial" panose="020B0604020202020204" pitchFamily="34" charset="0"/>
                            </a:rPr>
                            <a:t> @ Nominal</a:t>
                          </a:r>
                        </a:p>
                      </a:txBody>
                      <a:tcPr marL="56889" marR="56889" marT="0" marB="0"/>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-107.2-dBc/Hz</a:t>
                          </a:r>
                        </a:p>
                      </a:txBody>
                      <a:tcPr marL="56889" marR="56889" marT="0" marB="0"/>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-109.4dBc/Hz</a:t>
                          </a:r>
                        </a:p>
                      </a:txBody>
                      <a:tcPr marL="56889" marR="56889" marT="0" marB="0"/>
                    </a:tc>
                    <a:extLst>
                      <a:ext uri="{0D108BD9-81ED-4DB2-BD59-A6C34878D82A}">
                        <a16:rowId xmlns:a16="http://schemas.microsoft.com/office/drawing/2014/main" val="1121234036"/>
                      </a:ext>
                    </a:extLst>
                  </a:tr>
                  <a:tr h="741144">
                    <a:tc>
                      <a:txBody>
                        <a:bodyPr/>
                        <a:lstStyle/>
                        <a:p>
                          <a:pPr marL="0" marR="0" algn="ctr">
                            <a:lnSpc>
                              <a:spcPct val="115000"/>
                            </a:lnSpc>
                            <a:spcAft>
                              <a:spcPts val="1000"/>
                            </a:spcAft>
                            <a:buNone/>
                          </a:pPr>
                          <a14:m>
                            <m:oMath xmlns:m="http://schemas.openxmlformats.org/officeDocument/2006/math">
                              <m:r>
                                <a:rPr lang="en-US" sz="2000" b="1" i="1" kern="100" smtClean="0">
                                  <a:effectLst/>
                                  <a:latin typeface="Cambria Math" panose="02040503050406030204" pitchFamily="18" charset="0"/>
                                  <a:ea typeface="Cambria Math" panose="02040503050406030204" pitchFamily="18" charset="0"/>
                                </a:rPr>
                                <m:t>𝑷𝑵</m:t>
                              </m:r>
                            </m:oMath>
                          </a14:m>
                          <a:r>
                            <a:rPr lang="en-US" sz="2000" kern="100">
                              <a:effectLst/>
                              <a:latin typeface="Cambria Math" panose="02040503050406030204" pitchFamily="18" charset="0"/>
                              <a:ea typeface="Cambria Math" panose="02040503050406030204" pitchFamily="18" charset="0"/>
                              <a:cs typeface="Arial" panose="020B0604020202020204" pitchFamily="34" charset="0"/>
                            </a:rPr>
                            <a:t> @ ss cold temperature low supply</a:t>
                          </a:r>
                        </a:p>
                      </a:txBody>
                      <a:tcPr marL="56889" marR="56889" marT="0" marB="0"/>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-110.9 dBc/Hz</a:t>
                          </a:r>
                        </a:p>
                      </a:txBody>
                      <a:tcPr marL="56889" marR="56889" marT="0" marB="0"/>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-110 dBc/Hz</a:t>
                          </a:r>
                        </a:p>
                      </a:txBody>
                      <a:tcPr marL="56889" marR="56889" marT="0" marB="0"/>
                    </a:tc>
                    <a:extLst>
                      <a:ext uri="{0D108BD9-81ED-4DB2-BD59-A6C34878D82A}">
                        <a16:rowId xmlns:a16="http://schemas.microsoft.com/office/drawing/2014/main" val="879747163"/>
                      </a:ext>
                    </a:extLst>
                  </a:tr>
                  <a:tr h="741144">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PN @ ff hot temperature, high supply</a:t>
                          </a:r>
                        </a:p>
                      </a:txBody>
                      <a:tcPr marL="56889" marR="56889" marT="0" marB="0"/>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-103.1 dBc/Hz</a:t>
                          </a:r>
                        </a:p>
                      </a:txBody>
                      <a:tcPr marL="56889" marR="56889" marT="0" marB="0"/>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-102 dBc/Hz</a:t>
                          </a:r>
                        </a:p>
                      </a:txBody>
                      <a:tcPr marL="56889" marR="56889" marT="0" marB="0"/>
                    </a:tc>
                    <a:extLst>
                      <a:ext uri="{0D108BD9-81ED-4DB2-BD59-A6C34878D82A}">
                        <a16:rowId xmlns:a16="http://schemas.microsoft.com/office/drawing/2014/main" val="3446396648"/>
                      </a:ext>
                    </a:extLst>
                  </a:tr>
                </a:tbl>
              </a:graphicData>
            </a:graphic>
          </p:graphicFrame>
        </mc:Choice>
        <mc:Fallback xmlns="">
          <p:graphicFrame>
            <p:nvGraphicFramePr>
              <p:cNvPr id="4" name="Content Placeholder 3">
                <a:extLst>
                  <a:ext uri="{FF2B5EF4-FFF2-40B4-BE49-F238E27FC236}">
                    <a16:creationId xmlns:a16="http://schemas.microsoft.com/office/drawing/2014/main" id="{DDC23C5B-1DD8-0C05-F502-BB7D21713D17}"/>
                  </a:ext>
                </a:extLst>
              </p:cNvPr>
              <p:cNvGraphicFramePr>
                <a:graphicFrameLocks/>
              </p:cNvGraphicFramePr>
              <p:nvPr>
                <p:extLst>
                  <p:ext uri="{D42A27DB-BD31-4B8C-83A1-F6EECF244321}">
                    <p14:modId xmlns:p14="http://schemas.microsoft.com/office/powerpoint/2010/main" val="608027509"/>
                  </p:ext>
                </p:extLst>
              </p:nvPr>
            </p:nvGraphicFramePr>
            <p:xfrm>
              <a:off x="1759395" y="2509736"/>
              <a:ext cx="8673210" cy="2805251"/>
            </p:xfrm>
            <a:graphic>
              <a:graphicData uri="http://schemas.openxmlformats.org/drawingml/2006/table">
                <a:tbl>
                  <a:tblPr firstRow="1" firstCol="1" bandRow="1">
                    <a:tableStyleId>{5C22544A-7EE6-4342-B048-85BDC9FD1C3A}</a:tableStyleId>
                  </a:tblPr>
                  <a:tblGrid>
                    <a:gridCol w="2891070">
                      <a:extLst>
                        <a:ext uri="{9D8B030D-6E8A-4147-A177-3AD203B41FA5}">
                          <a16:colId xmlns:a16="http://schemas.microsoft.com/office/drawing/2014/main" val="2410750029"/>
                        </a:ext>
                      </a:extLst>
                    </a:gridCol>
                    <a:gridCol w="2891070">
                      <a:extLst>
                        <a:ext uri="{9D8B030D-6E8A-4147-A177-3AD203B41FA5}">
                          <a16:colId xmlns:a16="http://schemas.microsoft.com/office/drawing/2014/main" val="3934466582"/>
                        </a:ext>
                      </a:extLst>
                    </a:gridCol>
                    <a:gridCol w="2891070">
                      <a:extLst>
                        <a:ext uri="{9D8B030D-6E8A-4147-A177-3AD203B41FA5}">
                          <a16:colId xmlns:a16="http://schemas.microsoft.com/office/drawing/2014/main" val="3173897284"/>
                        </a:ext>
                      </a:extLst>
                    </a:gridCol>
                  </a:tblGrid>
                  <a:tr h="581819">
                    <a:tc>
                      <a:txBody>
                        <a:bodyPr/>
                        <a:lstStyle/>
                        <a:p>
                          <a:pPr marL="0" marR="0" algn="ctr">
                            <a:lnSpc>
                              <a:spcPct val="115000"/>
                            </a:lnSpc>
                            <a:spcAft>
                              <a:spcPts val="1000"/>
                            </a:spcAft>
                            <a:buNone/>
                          </a:pPr>
                          <a:r>
                            <a:rPr lang="en-US" sz="2000" kern="100">
                              <a:effectLst/>
                            </a:rPr>
                            <a:t>Parameter</a:t>
                          </a:r>
                          <a:endParaRPr lang="en-US" sz="90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2000" kern="100">
                              <a:effectLst/>
                            </a:rPr>
                            <a:t>Short range</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6889" marR="56889" marT="0" marB="0"/>
                    </a:tc>
                    <a:tc>
                      <a:txBody>
                        <a:bodyPr/>
                        <a:lstStyle/>
                        <a:p>
                          <a:pPr marL="0" marR="0" algn="ctr">
                            <a:lnSpc>
                              <a:spcPct val="115000"/>
                            </a:lnSpc>
                            <a:spcAft>
                              <a:spcPts val="1000"/>
                            </a:spcAft>
                            <a:buNone/>
                          </a:pPr>
                          <a:r>
                            <a:rPr lang="en-US" sz="2000" kern="100">
                              <a:effectLst/>
                              <a:latin typeface="Aptos" panose="020B0004020202020204" pitchFamily="34" charset="0"/>
                              <a:ea typeface="Calibri" panose="020F0502020204030204" pitchFamily="34" charset="0"/>
                              <a:cs typeface="Arial" panose="020B0604020202020204" pitchFamily="34" charset="0"/>
                            </a:rPr>
                            <a:t>Long range</a:t>
                          </a:r>
                        </a:p>
                      </a:txBody>
                      <a:tcPr marL="56889" marR="56889" marT="0" marB="0"/>
                    </a:tc>
                    <a:extLst>
                      <a:ext uri="{0D108BD9-81ED-4DB2-BD59-A6C34878D82A}">
                        <a16:rowId xmlns:a16="http://schemas.microsoft.com/office/drawing/2014/main" val="2853747670"/>
                      </a:ext>
                    </a:extLst>
                  </a:tr>
                  <a:tr h="741144">
                    <a:tc>
                      <a:txBody>
                        <a:bodyPr/>
                        <a:lstStyle/>
                        <a:p>
                          <a:endParaRPr lang="en-US"/>
                        </a:p>
                      </a:txBody>
                      <a:tcPr marL="56889" marR="56889" marT="0" marB="0">
                        <a:blipFill>
                          <a:blip r:embed="rId2"/>
                          <a:stretch>
                            <a:fillRect l="-211" t="-85950" r="-200632" b="-213223"/>
                          </a:stretch>
                        </a:blipFill>
                      </a:tcPr>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-107.2-dBc/Hz</a:t>
                          </a:r>
                        </a:p>
                      </a:txBody>
                      <a:tcPr marL="56889" marR="56889" marT="0" marB="0"/>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-109.4dBc/Hz</a:t>
                          </a:r>
                        </a:p>
                      </a:txBody>
                      <a:tcPr marL="56889" marR="56889" marT="0" marB="0"/>
                    </a:tc>
                    <a:extLst>
                      <a:ext uri="{0D108BD9-81ED-4DB2-BD59-A6C34878D82A}">
                        <a16:rowId xmlns:a16="http://schemas.microsoft.com/office/drawing/2014/main" val="1121234036"/>
                      </a:ext>
                    </a:extLst>
                  </a:tr>
                  <a:tr h="741144">
                    <a:tc>
                      <a:txBody>
                        <a:bodyPr/>
                        <a:lstStyle/>
                        <a:p>
                          <a:endParaRPr lang="en-US"/>
                        </a:p>
                      </a:txBody>
                      <a:tcPr marL="56889" marR="56889" marT="0" marB="0">
                        <a:blipFill>
                          <a:blip r:embed="rId2"/>
                          <a:stretch>
                            <a:fillRect l="-211" t="-184426" r="-200632" b="-111475"/>
                          </a:stretch>
                        </a:blipFill>
                      </a:tcPr>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-110.9 dBc/Hz</a:t>
                          </a:r>
                        </a:p>
                      </a:txBody>
                      <a:tcPr marL="56889" marR="56889" marT="0" marB="0"/>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-110 dBc/Hz</a:t>
                          </a:r>
                        </a:p>
                      </a:txBody>
                      <a:tcPr marL="56889" marR="56889" marT="0" marB="0"/>
                    </a:tc>
                    <a:extLst>
                      <a:ext uri="{0D108BD9-81ED-4DB2-BD59-A6C34878D82A}">
                        <a16:rowId xmlns:a16="http://schemas.microsoft.com/office/drawing/2014/main" val="879747163"/>
                      </a:ext>
                    </a:extLst>
                  </a:tr>
                  <a:tr h="741144">
                    <a:tc>
                      <a:txBody>
                        <a:bodyPr/>
                        <a:lstStyle/>
                        <a:p>
                          <a:pPr marL="0" marR="0" algn="ctr">
                            <a:lnSpc>
                              <a:spcPct val="115000"/>
                            </a:lnSpc>
                            <a:spcAft>
                              <a:spcPts val="1000"/>
                            </a:spcAft>
                            <a:buNone/>
                          </a:pPr>
                          <a:r>
                            <a:rPr lang="en-US" sz="2000" kern="100">
                              <a:effectLst/>
                              <a:latin typeface="Cambria Math" panose="02040503050406030204" pitchFamily="18" charset="0"/>
                              <a:ea typeface="Cambria Math" panose="02040503050406030204" pitchFamily="18" charset="0"/>
                              <a:cs typeface="Arial" panose="020B0604020202020204" pitchFamily="34" charset="0"/>
                            </a:rPr>
                            <a:t>PN @ ff hot temperature, high supply</a:t>
                          </a:r>
                        </a:p>
                      </a:txBody>
                      <a:tcPr marL="56889" marR="56889" marT="0" marB="0"/>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-103.1 dBc/Hz</a:t>
                          </a:r>
                        </a:p>
                      </a:txBody>
                      <a:tcPr marL="56889" marR="56889" marT="0" marB="0"/>
                    </a:tc>
                    <a:tc>
                      <a:txBody>
                        <a:bodyPr/>
                        <a:lstStyle/>
                        <a:p>
                          <a:pPr marL="0" marR="0" algn="ctr">
                            <a:lnSpc>
                              <a:spcPct val="115000"/>
                            </a:lnSpc>
                            <a:spcAft>
                              <a:spcPts val="1000"/>
                            </a:spcAft>
                            <a:buNone/>
                          </a:pPr>
                          <a:r>
                            <a:rPr lang="en-US" sz="2000" kern="100">
                              <a:effectLst/>
                              <a:latin typeface="Calibri" panose="020F0502020204030204" pitchFamily="34" charset="0"/>
                              <a:ea typeface="Calibri" panose="020F0502020204030204" pitchFamily="34" charset="0"/>
                              <a:cs typeface="Arial" panose="020B0604020202020204" pitchFamily="34" charset="0"/>
                            </a:rPr>
                            <a:t>-102 dBc/Hz</a:t>
                          </a:r>
                        </a:p>
                      </a:txBody>
                      <a:tcPr marL="56889" marR="56889" marT="0" marB="0"/>
                    </a:tc>
                    <a:extLst>
                      <a:ext uri="{0D108BD9-81ED-4DB2-BD59-A6C34878D82A}">
                        <a16:rowId xmlns:a16="http://schemas.microsoft.com/office/drawing/2014/main" val="3446396648"/>
                      </a:ext>
                    </a:extLst>
                  </a:tr>
                </a:tbl>
              </a:graphicData>
            </a:graphic>
          </p:graphicFrame>
        </mc:Fallback>
      </mc:AlternateContent>
    </p:spTree>
    <p:extLst>
      <p:ext uri="{BB962C8B-B14F-4D97-AF65-F5344CB8AC3E}">
        <p14:creationId xmlns:p14="http://schemas.microsoft.com/office/powerpoint/2010/main" val="2161113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55919-E6A0-A357-19FB-622F4FF505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059CF-B447-6562-6D47-11CEBD77F3A0}"/>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A14C943F-0D31-B6E9-1C58-F321D6505AC0}"/>
              </a:ext>
            </a:extLst>
          </p:cNvPr>
          <p:cNvSpPr>
            <a:spLocks noGrp="1"/>
          </p:cNvSpPr>
          <p:nvPr>
            <p:ph idx="1"/>
          </p:nvPr>
        </p:nvSpPr>
        <p:spPr>
          <a:xfrm>
            <a:off x="104670" y="892669"/>
            <a:ext cx="11750999" cy="5072661"/>
          </a:xfrm>
        </p:spPr>
        <p:txBody>
          <a:bodyPr vert="horz" lIns="91440" tIns="45720" rIns="91440" bIns="45720" rtlCol="0" anchor="t">
            <a:normAutofit lnSpcReduction="10000"/>
          </a:bodyPr>
          <a:lstStyle/>
          <a:p>
            <a:pPr marL="514350" indent="-514350">
              <a:buFont typeface="+mj-lt"/>
              <a:buAutoNum type="arabicPeriod"/>
            </a:pPr>
            <a:r>
              <a:rPr lang="en-GB" sz="2000">
                <a:solidFill>
                  <a:schemeClr val="bg2"/>
                </a:solidFill>
              </a:rPr>
              <a:t>Introduction to FMCW Radar Systems</a:t>
            </a:r>
          </a:p>
          <a:p>
            <a:pPr marL="514350" indent="-514350">
              <a:buFont typeface="+mj-lt"/>
              <a:buAutoNum type="arabicPeriod"/>
            </a:pPr>
            <a:r>
              <a:rPr lang="en-GB" sz="2000">
                <a:solidFill>
                  <a:srgbClr val="E8E8E8"/>
                </a:solidFill>
              </a:rPr>
              <a:t>System Specifications Formulation</a:t>
            </a:r>
          </a:p>
          <a:p>
            <a:pPr marL="514350" indent="-514350">
              <a:buFont typeface="+mj-lt"/>
              <a:buAutoNum type="arabicPeriod"/>
            </a:pPr>
            <a:r>
              <a:rPr lang="en-GB" sz="2000">
                <a:solidFill>
                  <a:srgbClr val="E8E8E8"/>
                </a:solidFill>
              </a:rPr>
              <a:t>PLL System Formulation</a:t>
            </a:r>
          </a:p>
          <a:p>
            <a:pPr marL="514350" indent="-514350">
              <a:buFont typeface="+mj-lt"/>
              <a:buAutoNum type="arabicPeriod"/>
            </a:pPr>
            <a:r>
              <a:rPr lang="en-GB" sz="2000">
                <a:solidFill>
                  <a:srgbClr val="00B0F0"/>
                </a:solidFill>
              </a:rPr>
              <a:t>PLL Circuits Design</a:t>
            </a:r>
          </a:p>
          <a:p>
            <a:pPr marL="971550" lvl="1" indent="-514350">
              <a:buFont typeface="+mj-lt"/>
              <a:buAutoNum type="arabicPeriod"/>
            </a:pPr>
            <a:r>
              <a:rPr lang="en-GB" sz="1600">
                <a:solidFill>
                  <a:schemeClr val="bg2"/>
                </a:solidFill>
              </a:rPr>
              <a:t>Charge Pump and Phase-Frequency Detector</a:t>
            </a:r>
          </a:p>
          <a:p>
            <a:pPr marL="971550" lvl="1" indent="-514350">
              <a:buFont typeface="+mj-lt"/>
              <a:buAutoNum type="arabicPeriod"/>
            </a:pPr>
            <a:r>
              <a:rPr lang="en-GB" sz="1600">
                <a:solidFill>
                  <a:srgbClr val="E8E8E8"/>
                </a:solidFill>
              </a:rPr>
              <a:t>Voltage-Controlled Oscillator</a:t>
            </a:r>
          </a:p>
          <a:p>
            <a:pPr marL="971550" lvl="1" indent="-514350">
              <a:buFont typeface="+mj-lt"/>
              <a:buAutoNum type="arabicPeriod"/>
            </a:pPr>
            <a:r>
              <a:rPr lang="en-GB" sz="1600">
                <a:solidFill>
                  <a:srgbClr val="00B0F0"/>
                </a:solidFill>
              </a:rPr>
              <a:t>Frequency Dividers</a:t>
            </a:r>
          </a:p>
          <a:p>
            <a:pPr marL="514350" indent="-514350">
              <a:buFont typeface="+mj-lt"/>
              <a:buAutoNum type="arabicPeriod"/>
            </a:pPr>
            <a:r>
              <a:rPr lang="en-GB" sz="2000">
                <a:solidFill>
                  <a:schemeClr val="bg2"/>
                </a:solidFill>
              </a:rPr>
              <a:t>Transmitter System Description</a:t>
            </a:r>
          </a:p>
          <a:p>
            <a:pPr marL="514350" indent="-514350">
              <a:buFont typeface="+mj-lt"/>
              <a:buAutoNum type="arabicPeriod"/>
            </a:pPr>
            <a:r>
              <a:rPr lang="en-GB" sz="2000">
                <a:solidFill>
                  <a:schemeClr val="bg2"/>
                </a:solidFill>
              </a:rPr>
              <a:t>Transmitter Circuits Design</a:t>
            </a:r>
          </a:p>
          <a:p>
            <a:pPr marL="971550" lvl="1" indent="-514350">
              <a:buFont typeface="+mj-lt"/>
              <a:buAutoNum type="arabicPeriod"/>
            </a:pPr>
            <a:r>
              <a:rPr lang="en-GB" sz="1600">
                <a:solidFill>
                  <a:schemeClr val="bg2"/>
                </a:solidFill>
              </a:rPr>
              <a:t>Variable Gain Amplifier</a:t>
            </a:r>
          </a:p>
          <a:p>
            <a:pPr marL="971550" lvl="1" indent="-514350">
              <a:buFont typeface="+mj-lt"/>
              <a:buAutoNum type="arabicPeriod"/>
            </a:pPr>
            <a:r>
              <a:rPr lang="en-GB" sz="1600">
                <a:solidFill>
                  <a:schemeClr val="bg2"/>
                </a:solidFill>
              </a:rPr>
              <a:t>Power Amplifier</a:t>
            </a:r>
          </a:p>
          <a:p>
            <a:pPr marL="514350" indent="-514350">
              <a:buFont typeface="+mj-lt"/>
              <a:buAutoNum type="arabicPeriod"/>
            </a:pPr>
            <a:r>
              <a:rPr lang="en-GB" sz="2000">
                <a:solidFill>
                  <a:schemeClr val="bg2"/>
                </a:solidFill>
              </a:rPr>
              <a:t>Receiver System Description</a:t>
            </a:r>
          </a:p>
          <a:p>
            <a:pPr marL="514350" indent="-514350">
              <a:buFont typeface="+mj-lt"/>
              <a:buAutoNum type="arabicPeriod"/>
            </a:pPr>
            <a:r>
              <a:rPr lang="en-GB" sz="2000">
                <a:solidFill>
                  <a:schemeClr val="bg2"/>
                </a:solidFill>
              </a:rPr>
              <a:t>Receiver Circuits Design</a:t>
            </a:r>
          </a:p>
          <a:p>
            <a:pPr marL="971550" lvl="1" indent="-514350">
              <a:buFont typeface="+mj-lt"/>
              <a:buAutoNum type="arabicPeriod"/>
            </a:pPr>
            <a:r>
              <a:rPr lang="en-GB" sz="1600">
                <a:solidFill>
                  <a:schemeClr val="bg2"/>
                </a:solidFill>
              </a:rPr>
              <a:t>Low-Noise Amplifier</a:t>
            </a:r>
          </a:p>
          <a:p>
            <a:pPr marL="971550" lvl="1" indent="-514350">
              <a:buFont typeface="+mj-lt"/>
              <a:buAutoNum type="arabicPeriod"/>
            </a:pPr>
            <a:r>
              <a:rPr lang="en-GB" sz="1600">
                <a:solidFill>
                  <a:schemeClr val="bg2"/>
                </a:solidFill>
              </a:rPr>
              <a:t>Mixer and Local Oscillator Chain</a:t>
            </a:r>
          </a:p>
          <a:p>
            <a:pPr marL="971550" lvl="1" indent="-514350">
              <a:buFont typeface="+mj-lt"/>
              <a:buAutoNum type="arabicPeriod"/>
            </a:pPr>
            <a:r>
              <a:rPr lang="en-GB" sz="1600">
                <a:solidFill>
                  <a:schemeClr val="bg2"/>
                </a:solidFill>
              </a:rPr>
              <a:t>Baseband Amplifiers</a:t>
            </a:r>
          </a:p>
        </p:txBody>
      </p:sp>
      <p:sp>
        <p:nvSpPr>
          <p:cNvPr id="4" name="Arrow: Down 3">
            <a:extLst>
              <a:ext uri="{FF2B5EF4-FFF2-40B4-BE49-F238E27FC236}">
                <a16:creationId xmlns:a16="http://schemas.microsoft.com/office/drawing/2014/main" id="{E5905000-A9E2-1965-C897-B00E7FB5EA87}"/>
              </a:ext>
            </a:extLst>
          </p:cNvPr>
          <p:cNvSpPr/>
          <p:nvPr/>
        </p:nvSpPr>
        <p:spPr>
          <a:xfrm>
            <a:off x="200967" y="6521380"/>
            <a:ext cx="472273" cy="261257"/>
          </a:xfrm>
          <a:prstGeom prst="downArrow">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5956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7E1D4-3AD3-BA47-3CBA-D93461D87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56CABA-43AB-34F2-D62B-2D374102946A}"/>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A4C42B9D-56AE-222B-C811-719722E6735E}"/>
              </a:ext>
            </a:extLst>
          </p:cNvPr>
          <p:cNvSpPr>
            <a:spLocks noGrp="1"/>
          </p:cNvSpPr>
          <p:nvPr>
            <p:ph idx="1"/>
          </p:nvPr>
        </p:nvSpPr>
        <p:spPr>
          <a:xfrm>
            <a:off x="104670" y="892669"/>
            <a:ext cx="11750999" cy="5072661"/>
          </a:xfrm>
        </p:spPr>
        <p:txBody>
          <a:bodyPr vert="horz" lIns="91440" tIns="45720" rIns="91440" bIns="45720" rtlCol="0" anchor="t">
            <a:normAutofit lnSpcReduction="10000"/>
          </a:bodyPr>
          <a:lstStyle/>
          <a:p>
            <a:pPr marL="514350" indent="-514350">
              <a:buFont typeface="+mj-lt"/>
              <a:buAutoNum type="arabicPeriod"/>
            </a:pPr>
            <a:r>
              <a:rPr lang="en-GB" sz="2000">
                <a:solidFill>
                  <a:schemeClr val="accent1">
                    <a:lumMod val="60000"/>
                    <a:lumOff val="40000"/>
                  </a:schemeClr>
                </a:solidFill>
              </a:rPr>
              <a:t>Introduction to FMCW Radar Systems</a:t>
            </a:r>
          </a:p>
          <a:p>
            <a:pPr marL="514350" indent="-514350">
              <a:buFont typeface="+mj-lt"/>
              <a:buAutoNum type="arabicPeriod"/>
            </a:pPr>
            <a:r>
              <a:rPr lang="en-GB" sz="2000">
                <a:solidFill>
                  <a:schemeClr val="bg2"/>
                </a:solidFill>
              </a:rPr>
              <a:t>System Specifications Formulation</a:t>
            </a:r>
          </a:p>
          <a:p>
            <a:pPr marL="514350" indent="-514350">
              <a:buFont typeface="+mj-lt"/>
              <a:buAutoNum type="arabicPeriod"/>
            </a:pPr>
            <a:r>
              <a:rPr lang="en-GB" sz="2000">
                <a:solidFill>
                  <a:schemeClr val="bg2"/>
                </a:solidFill>
              </a:rPr>
              <a:t>PLL System Formulation</a:t>
            </a:r>
          </a:p>
          <a:p>
            <a:pPr marL="514350" indent="-514350">
              <a:buFont typeface="+mj-lt"/>
              <a:buAutoNum type="arabicPeriod"/>
            </a:pPr>
            <a:r>
              <a:rPr lang="en-GB" sz="2000">
                <a:solidFill>
                  <a:schemeClr val="bg2"/>
                </a:solidFill>
              </a:rPr>
              <a:t>PLL Circuits Design</a:t>
            </a:r>
          </a:p>
          <a:p>
            <a:pPr marL="971550" lvl="1" indent="-514350">
              <a:buFont typeface="+mj-lt"/>
              <a:buAutoNum type="arabicPeriod"/>
            </a:pPr>
            <a:r>
              <a:rPr lang="en-GB" sz="1600">
                <a:solidFill>
                  <a:schemeClr val="bg2"/>
                </a:solidFill>
              </a:rPr>
              <a:t>Charge Pump and Phase-Frequency Detector</a:t>
            </a:r>
          </a:p>
          <a:p>
            <a:pPr marL="971550" lvl="1" indent="-514350">
              <a:buFont typeface="+mj-lt"/>
              <a:buAutoNum type="arabicPeriod"/>
            </a:pPr>
            <a:r>
              <a:rPr lang="en-GB" sz="1600">
                <a:solidFill>
                  <a:schemeClr val="bg2"/>
                </a:solidFill>
              </a:rPr>
              <a:t>Voltage-Controlled Oscillator</a:t>
            </a:r>
          </a:p>
          <a:p>
            <a:pPr marL="971550" lvl="1" indent="-514350">
              <a:buFont typeface="+mj-lt"/>
              <a:buAutoNum type="arabicPeriod"/>
            </a:pPr>
            <a:r>
              <a:rPr lang="en-GB" sz="1600">
                <a:solidFill>
                  <a:schemeClr val="bg2"/>
                </a:solidFill>
              </a:rPr>
              <a:t>Frequency Dividers</a:t>
            </a:r>
          </a:p>
          <a:p>
            <a:pPr marL="514350" indent="-514350">
              <a:buFont typeface="+mj-lt"/>
              <a:buAutoNum type="arabicPeriod"/>
            </a:pPr>
            <a:r>
              <a:rPr lang="en-GB" sz="2000">
                <a:solidFill>
                  <a:schemeClr val="bg2"/>
                </a:solidFill>
              </a:rPr>
              <a:t>Transmitter System Description</a:t>
            </a:r>
          </a:p>
          <a:p>
            <a:pPr marL="514350" indent="-514350">
              <a:buFont typeface="+mj-lt"/>
              <a:buAutoNum type="arabicPeriod"/>
            </a:pPr>
            <a:r>
              <a:rPr lang="en-GB" sz="2000">
                <a:solidFill>
                  <a:schemeClr val="bg2"/>
                </a:solidFill>
              </a:rPr>
              <a:t>Transmitter Circuits Design</a:t>
            </a:r>
          </a:p>
          <a:p>
            <a:pPr marL="971550" lvl="1" indent="-514350">
              <a:buFont typeface="+mj-lt"/>
              <a:buAutoNum type="arabicPeriod"/>
            </a:pPr>
            <a:r>
              <a:rPr lang="en-GB" sz="1600">
                <a:solidFill>
                  <a:schemeClr val="bg2"/>
                </a:solidFill>
              </a:rPr>
              <a:t>Variable Gain Amplifier</a:t>
            </a:r>
          </a:p>
          <a:p>
            <a:pPr marL="971550" lvl="1" indent="-514350">
              <a:buFont typeface="+mj-lt"/>
              <a:buAutoNum type="arabicPeriod"/>
            </a:pPr>
            <a:r>
              <a:rPr lang="en-GB" sz="1600">
                <a:solidFill>
                  <a:schemeClr val="bg2"/>
                </a:solidFill>
              </a:rPr>
              <a:t>Power Amplifier</a:t>
            </a:r>
          </a:p>
          <a:p>
            <a:pPr marL="514350" indent="-514350">
              <a:buFont typeface="+mj-lt"/>
              <a:buAutoNum type="arabicPeriod"/>
            </a:pPr>
            <a:r>
              <a:rPr lang="en-GB" sz="2000">
                <a:solidFill>
                  <a:schemeClr val="bg2"/>
                </a:solidFill>
              </a:rPr>
              <a:t>Receiver System Description</a:t>
            </a:r>
          </a:p>
          <a:p>
            <a:pPr marL="514350" indent="-514350">
              <a:buFont typeface="+mj-lt"/>
              <a:buAutoNum type="arabicPeriod"/>
            </a:pPr>
            <a:r>
              <a:rPr lang="en-GB" sz="2000">
                <a:solidFill>
                  <a:schemeClr val="bg2"/>
                </a:solidFill>
              </a:rPr>
              <a:t>Receiver Circuits Design</a:t>
            </a:r>
          </a:p>
          <a:p>
            <a:pPr marL="971550" lvl="1" indent="-514350">
              <a:buFont typeface="+mj-lt"/>
              <a:buAutoNum type="arabicPeriod"/>
            </a:pPr>
            <a:r>
              <a:rPr lang="en-GB" sz="1600">
                <a:solidFill>
                  <a:schemeClr val="bg2"/>
                </a:solidFill>
              </a:rPr>
              <a:t>Low-Noise Amplifier</a:t>
            </a:r>
          </a:p>
          <a:p>
            <a:pPr marL="971550" lvl="1" indent="-514350">
              <a:buFont typeface="+mj-lt"/>
              <a:buAutoNum type="arabicPeriod"/>
            </a:pPr>
            <a:r>
              <a:rPr lang="en-GB" sz="1600">
                <a:solidFill>
                  <a:schemeClr val="bg2"/>
                </a:solidFill>
              </a:rPr>
              <a:t>Mixer and Local Oscillator Chain</a:t>
            </a:r>
          </a:p>
          <a:p>
            <a:pPr marL="971550" lvl="1" indent="-514350">
              <a:buFont typeface="+mj-lt"/>
              <a:buAutoNum type="arabicPeriod"/>
            </a:pPr>
            <a:r>
              <a:rPr lang="en-GB" sz="1600">
                <a:solidFill>
                  <a:schemeClr val="bg2"/>
                </a:solidFill>
              </a:rPr>
              <a:t>Baseband Amplifiers</a:t>
            </a:r>
          </a:p>
        </p:txBody>
      </p:sp>
      <p:sp>
        <p:nvSpPr>
          <p:cNvPr id="4" name="Arrow: Down 3">
            <a:extLst>
              <a:ext uri="{FF2B5EF4-FFF2-40B4-BE49-F238E27FC236}">
                <a16:creationId xmlns:a16="http://schemas.microsoft.com/office/drawing/2014/main" id="{AC69270E-8D5E-6461-8CF7-6A4FD3E40A5F}"/>
              </a:ext>
            </a:extLst>
          </p:cNvPr>
          <p:cNvSpPr/>
          <p:nvPr/>
        </p:nvSpPr>
        <p:spPr>
          <a:xfrm>
            <a:off x="200967" y="6521380"/>
            <a:ext cx="472273" cy="261257"/>
          </a:xfrm>
          <a:prstGeom prst="downArrow">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8992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C83B1-984B-19FA-9123-FA8B9195FC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59215-DEEE-8CDC-6ED7-6DED6BC23DBD}"/>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8CA2E616-A33B-AFB4-2C4E-DDF51A40D55A}"/>
              </a:ext>
            </a:extLst>
          </p:cNvPr>
          <p:cNvSpPr>
            <a:spLocks noGrp="1"/>
          </p:cNvSpPr>
          <p:nvPr>
            <p:ph idx="1"/>
          </p:nvPr>
        </p:nvSpPr>
        <p:spPr/>
        <p:txBody>
          <a:bodyPr/>
          <a:lstStyle/>
          <a:p>
            <a:r>
              <a:rPr lang="en-US"/>
              <a:t>Current Mode Logic from 20 </a:t>
            </a:r>
            <a:r>
              <a:rPr lang="en-US" err="1"/>
              <a:t>Ghz</a:t>
            </a:r>
            <a:r>
              <a:rPr lang="en-US"/>
              <a:t> to 10 </a:t>
            </a:r>
            <a:r>
              <a:rPr lang="en-US" err="1"/>
              <a:t>Ghz</a:t>
            </a:r>
            <a:r>
              <a:rPr lang="en-US"/>
              <a:t>:</a:t>
            </a:r>
          </a:p>
        </p:txBody>
      </p:sp>
      <p:pic>
        <p:nvPicPr>
          <p:cNvPr id="4100" name="Picture 4" descr="A diagram of a circuit&#10;&#10;AI-generated content may be incorrect., Picture">
            <a:extLst>
              <a:ext uri="{FF2B5EF4-FFF2-40B4-BE49-F238E27FC236}">
                <a16:creationId xmlns:a16="http://schemas.microsoft.com/office/drawing/2014/main" id="{F8E713B6-AC93-C6CD-B76A-0A07F4C21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 y="2396173"/>
            <a:ext cx="9443720" cy="346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693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C3AA5-1B70-4690-7952-F95F387E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7F1F5A-7426-B9BD-F209-5D1A2224A959}"/>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77285088-5DF7-36E4-DB8A-62FF922E5B08}"/>
              </a:ext>
            </a:extLst>
          </p:cNvPr>
          <p:cNvSpPr>
            <a:spLocks noGrp="1"/>
          </p:cNvSpPr>
          <p:nvPr>
            <p:ph idx="1"/>
          </p:nvPr>
        </p:nvSpPr>
        <p:spPr/>
        <p:txBody>
          <a:bodyPr/>
          <a:lstStyle/>
          <a:p>
            <a:r>
              <a:rPr lang="en-US"/>
              <a:t>Current Mode Logic Latch (Design):</a:t>
            </a:r>
          </a:p>
          <a:p>
            <a:endParaRPr lang="en-US"/>
          </a:p>
        </p:txBody>
      </p:sp>
      <p:pic>
        <p:nvPicPr>
          <p:cNvPr id="5122" name="Picture 2" descr="Picture 1, Picture">
            <a:extLst>
              <a:ext uri="{FF2B5EF4-FFF2-40B4-BE49-F238E27FC236}">
                <a16:creationId xmlns:a16="http://schemas.microsoft.com/office/drawing/2014/main" id="{318CEDD7-02CF-EE1D-445A-2009D98BA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248" y="2336185"/>
            <a:ext cx="9226231" cy="3761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83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FD4B6-1BA5-AC31-39B4-3E7B182315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B4CDA-4241-14AE-168E-D952D6B3E015}"/>
              </a:ext>
            </a:extLst>
          </p:cNvPr>
          <p:cNvSpPr>
            <a:spLocks noGrp="1"/>
          </p:cNvSpPr>
          <p:nvPr>
            <p:ph type="title"/>
          </p:nvPr>
        </p:nvSpPr>
        <p:spPr/>
        <p:txBody>
          <a:bodyPr/>
          <a:lstStyle/>
          <a:p>
            <a:r>
              <a:rPr lang="en-US"/>
              <a:t>Frequency Dividers</a:t>
            </a:r>
          </a:p>
        </p:txBody>
      </p:sp>
      <p:sp>
        <p:nvSpPr>
          <p:cNvPr id="5" name="Content Placeholder 4">
            <a:extLst>
              <a:ext uri="{FF2B5EF4-FFF2-40B4-BE49-F238E27FC236}">
                <a16:creationId xmlns:a16="http://schemas.microsoft.com/office/drawing/2014/main" id="{9BD4E747-C563-0555-89B1-598A9867BEA8}"/>
              </a:ext>
            </a:extLst>
          </p:cNvPr>
          <p:cNvSpPr>
            <a:spLocks noGrp="1"/>
          </p:cNvSpPr>
          <p:nvPr>
            <p:ph idx="1"/>
          </p:nvPr>
        </p:nvSpPr>
        <p:spPr/>
        <p:txBody>
          <a:bodyPr/>
          <a:lstStyle/>
          <a:p>
            <a:r>
              <a:rPr lang="en-US"/>
              <a:t>Current Mode Logic Divider  Post Simulation:</a:t>
            </a:r>
          </a:p>
          <a:p>
            <a:endParaRPr lang="en-US"/>
          </a:p>
        </p:txBody>
      </p:sp>
      <p:pic>
        <p:nvPicPr>
          <p:cNvPr id="6148" name="Picture 4" descr="Picture 1, Picture">
            <a:extLst>
              <a:ext uri="{FF2B5EF4-FFF2-40B4-BE49-F238E27FC236}">
                <a16:creationId xmlns:a16="http://schemas.microsoft.com/office/drawing/2014/main" id="{0CB02BF1-BCF2-E17B-876C-2D882A1CF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210" y="2414286"/>
            <a:ext cx="8388350" cy="389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401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923D-1889-7733-9B65-7F2FA9D00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9D2EC-753E-3BF2-55EA-440DF25B643E}"/>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64D7B3BB-26F5-915C-EF35-4656DBAAF043}"/>
              </a:ext>
            </a:extLst>
          </p:cNvPr>
          <p:cNvSpPr>
            <a:spLocks noGrp="1"/>
          </p:cNvSpPr>
          <p:nvPr>
            <p:ph idx="1"/>
          </p:nvPr>
        </p:nvSpPr>
        <p:spPr/>
        <p:txBody>
          <a:bodyPr/>
          <a:lstStyle/>
          <a:p>
            <a:r>
              <a:rPr lang="en-US"/>
              <a:t>Injection Locked Divider from 10 </a:t>
            </a:r>
            <a:r>
              <a:rPr lang="en-US" err="1"/>
              <a:t>Ghz</a:t>
            </a:r>
            <a:r>
              <a:rPr lang="en-US"/>
              <a:t> to 5 </a:t>
            </a:r>
            <a:r>
              <a:rPr lang="en-US" err="1"/>
              <a:t>Ghz</a:t>
            </a:r>
            <a:r>
              <a:rPr lang="en-US"/>
              <a:t>:</a:t>
            </a:r>
          </a:p>
          <a:p>
            <a:endParaRPr lang="en-US"/>
          </a:p>
        </p:txBody>
      </p:sp>
      <p:pic>
        <p:nvPicPr>
          <p:cNvPr id="7" name="Picture 6">
            <a:extLst>
              <a:ext uri="{FF2B5EF4-FFF2-40B4-BE49-F238E27FC236}">
                <a16:creationId xmlns:a16="http://schemas.microsoft.com/office/drawing/2014/main" id="{7AD6A0D8-FEE4-30AB-3F43-1A9575358335}"/>
              </a:ext>
            </a:extLst>
          </p:cNvPr>
          <p:cNvPicPr>
            <a:picLocks noChangeAspect="1"/>
          </p:cNvPicPr>
          <p:nvPr/>
        </p:nvPicPr>
        <p:blipFill>
          <a:blip r:embed="rId2"/>
          <a:stretch>
            <a:fillRect/>
          </a:stretch>
        </p:blipFill>
        <p:spPr>
          <a:xfrm>
            <a:off x="923020" y="2453265"/>
            <a:ext cx="8373380" cy="3096057"/>
          </a:xfrm>
          <a:prstGeom prst="rect">
            <a:avLst/>
          </a:prstGeom>
        </p:spPr>
      </p:pic>
    </p:spTree>
    <p:extLst>
      <p:ext uri="{BB962C8B-B14F-4D97-AF65-F5344CB8AC3E}">
        <p14:creationId xmlns:p14="http://schemas.microsoft.com/office/powerpoint/2010/main" val="125029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295CC-EDD5-BBD3-6133-90C4B2EC5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33D3A-9ABD-2F38-E968-992F04A0E02C}"/>
              </a:ext>
            </a:extLst>
          </p:cNvPr>
          <p:cNvSpPr>
            <a:spLocks noGrp="1"/>
          </p:cNvSpPr>
          <p:nvPr>
            <p:ph type="title"/>
          </p:nvPr>
        </p:nvSpPr>
        <p:spPr/>
        <p:txBody>
          <a:bodyPr/>
          <a:lstStyle/>
          <a:p>
            <a:r>
              <a:rPr lang="en-US"/>
              <a:t>PLL Circuit Design</a:t>
            </a:r>
          </a:p>
        </p:txBody>
      </p:sp>
      <p:sp>
        <p:nvSpPr>
          <p:cNvPr id="3" name="Content Placeholder 2">
            <a:extLst>
              <a:ext uri="{FF2B5EF4-FFF2-40B4-BE49-F238E27FC236}">
                <a16:creationId xmlns:a16="http://schemas.microsoft.com/office/drawing/2014/main" id="{D2CD85CA-D36A-D9DF-2F48-9FA4E18CD9E5}"/>
              </a:ext>
            </a:extLst>
          </p:cNvPr>
          <p:cNvSpPr>
            <a:spLocks noGrp="1"/>
          </p:cNvSpPr>
          <p:nvPr>
            <p:ph idx="1"/>
          </p:nvPr>
        </p:nvSpPr>
        <p:spPr/>
        <p:txBody>
          <a:bodyPr/>
          <a:lstStyle/>
          <a:p>
            <a:r>
              <a:rPr lang="en-US"/>
              <a:t>Injection Locked Latch :</a:t>
            </a:r>
          </a:p>
        </p:txBody>
      </p:sp>
      <p:pic>
        <p:nvPicPr>
          <p:cNvPr id="7170" name="Picture 2" descr="A screenshot of a computer game&#10;&#10;AI-generated content may be incorrect., Picture">
            <a:extLst>
              <a:ext uri="{FF2B5EF4-FFF2-40B4-BE49-F238E27FC236}">
                <a16:creationId xmlns:a16="http://schemas.microsoft.com/office/drawing/2014/main" id="{6DB9F46B-C7C2-90FF-3F30-6CDDA6091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4" y="2330450"/>
            <a:ext cx="8889365"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871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DA134-F901-16E0-5F37-073EDEB54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F390D-1CC7-2B9D-B705-4E71C6EDB2B6}"/>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6F78C605-ABC6-B239-CF59-8C87759DAA8A}"/>
              </a:ext>
            </a:extLst>
          </p:cNvPr>
          <p:cNvSpPr>
            <a:spLocks noGrp="1"/>
          </p:cNvSpPr>
          <p:nvPr>
            <p:ph idx="1"/>
          </p:nvPr>
        </p:nvSpPr>
        <p:spPr>
          <a:xfrm>
            <a:off x="838200" y="1825625"/>
            <a:ext cx="10515600" cy="8461420"/>
          </a:xfrm>
        </p:spPr>
        <p:txBody>
          <a:bodyPr/>
          <a:lstStyle/>
          <a:p>
            <a:r>
              <a:rPr lang="en-US"/>
              <a:t>Injection Locked Divider  Post Simulation :</a:t>
            </a:r>
          </a:p>
          <a:p>
            <a:endParaRPr lang="en-US"/>
          </a:p>
        </p:txBody>
      </p:sp>
      <p:pic>
        <p:nvPicPr>
          <p:cNvPr id="9218" name="Picture 2" descr="Picture 1, Picture">
            <a:extLst>
              <a:ext uri="{FF2B5EF4-FFF2-40B4-BE49-F238E27FC236}">
                <a16:creationId xmlns:a16="http://schemas.microsoft.com/office/drawing/2014/main" id="{8D27C656-50F4-2555-EDE3-0B8FAA6F2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48" y="2286000"/>
            <a:ext cx="9172892" cy="4330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62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CB61C-C0FC-2739-8510-62FA67D31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500175-B9F4-6B7B-1291-614298836AAF}"/>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3E5C6BEF-DC7A-A5C0-49E6-5391EB5369E3}"/>
              </a:ext>
            </a:extLst>
          </p:cNvPr>
          <p:cNvSpPr>
            <a:spLocks noGrp="1"/>
          </p:cNvSpPr>
          <p:nvPr>
            <p:ph idx="1"/>
          </p:nvPr>
        </p:nvSpPr>
        <p:spPr/>
        <p:txBody>
          <a:bodyPr/>
          <a:lstStyle/>
          <a:p>
            <a:r>
              <a:rPr lang="en-US"/>
              <a:t>CMOS D Flip flop (Divider) from 5 </a:t>
            </a:r>
            <a:r>
              <a:rPr lang="en-US" err="1"/>
              <a:t>Ghz</a:t>
            </a:r>
            <a:r>
              <a:rPr lang="en-US"/>
              <a:t> to 2.5 GHz (Design): :</a:t>
            </a:r>
          </a:p>
          <a:p>
            <a:endParaRPr lang="en-US"/>
          </a:p>
          <a:p>
            <a:endParaRPr lang="en-US"/>
          </a:p>
        </p:txBody>
      </p:sp>
      <p:pic>
        <p:nvPicPr>
          <p:cNvPr id="19" name="Picture 18">
            <a:extLst>
              <a:ext uri="{FF2B5EF4-FFF2-40B4-BE49-F238E27FC236}">
                <a16:creationId xmlns:a16="http://schemas.microsoft.com/office/drawing/2014/main" id="{64B1ED73-C9DE-0999-CF0E-A89C2190F794}"/>
              </a:ext>
            </a:extLst>
          </p:cNvPr>
          <p:cNvPicPr>
            <a:picLocks noChangeAspect="1"/>
          </p:cNvPicPr>
          <p:nvPr/>
        </p:nvPicPr>
        <p:blipFill>
          <a:blip r:embed="rId2"/>
          <a:stretch>
            <a:fillRect/>
          </a:stretch>
        </p:blipFill>
        <p:spPr>
          <a:xfrm>
            <a:off x="953959" y="2406080"/>
            <a:ext cx="8830121" cy="4086795"/>
          </a:xfrm>
          <a:prstGeom prst="rect">
            <a:avLst/>
          </a:prstGeom>
        </p:spPr>
      </p:pic>
    </p:spTree>
    <p:extLst>
      <p:ext uri="{BB962C8B-B14F-4D97-AF65-F5344CB8AC3E}">
        <p14:creationId xmlns:p14="http://schemas.microsoft.com/office/powerpoint/2010/main" val="2244632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2D78C-E490-B619-C94B-D818E6F84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0166D4-C9CD-FADF-35D3-0F89B53A3F4B}"/>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4930365D-99D2-6563-7090-9B8419184F92}"/>
              </a:ext>
            </a:extLst>
          </p:cNvPr>
          <p:cNvSpPr>
            <a:spLocks noGrp="1"/>
          </p:cNvSpPr>
          <p:nvPr>
            <p:ph idx="1"/>
          </p:nvPr>
        </p:nvSpPr>
        <p:spPr/>
        <p:txBody>
          <a:bodyPr/>
          <a:lstStyle/>
          <a:p>
            <a:r>
              <a:rPr lang="en-US"/>
              <a:t>CMOS D Flip flop (Divider) from 5 </a:t>
            </a:r>
            <a:r>
              <a:rPr lang="en-US" err="1"/>
              <a:t>Ghz</a:t>
            </a:r>
            <a:r>
              <a:rPr lang="en-US"/>
              <a:t> to 2.5 GHz (Simulation):</a:t>
            </a:r>
          </a:p>
          <a:p>
            <a:endParaRPr lang="en-US"/>
          </a:p>
          <a:p>
            <a:endParaRPr lang="en-US"/>
          </a:p>
        </p:txBody>
      </p:sp>
      <p:pic>
        <p:nvPicPr>
          <p:cNvPr id="5" name="Picture 4">
            <a:extLst>
              <a:ext uri="{FF2B5EF4-FFF2-40B4-BE49-F238E27FC236}">
                <a16:creationId xmlns:a16="http://schemas.microsoft.com/office/drawing/2014/main" id="{91603BD7-7158-3C51-355A-19956D41C1F1}"/>
              </a:ext>
            </a:extLst>
          </p:cNvPr>
          <p:cNvPicPr>
            <a:picLocks noChangeAspect="1"/>
          </p:cNvPicPr>
          <p:nvPr/>
        </p:nvPicPr>
        <p:blipFill>
          <a:blip r:embed="rId2"/>
          <a:stretch>
            <a:fillRect/>
          </a:stretch>
        </p:blipFill>
        <p:spPr>
          <a:xfrm>
            <a:off x="965201" y="2236621"/>
            <a:ext cx="8930640" cy="4012172"/>
          </a:xfrm>
          <a:prstGeom prst="rect">
            <a:avLst/>
          </a:prstGeom>
        </p:spPr>
      </p:pic>
    </p:spTree>
    <p:extLst>
      <p:ext uri="{BB962C8B-B14F-4D97-AF65-F5344CB8AC3E}">
        <p14:creationId xmlns:p14="http://schemas.microsoft.com/office/powerpoint/2010/main" val="2120814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38390-EA63-8FFA-C003-3600684E5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34AA9-ECD0-8B06-E5CD-128FFD35FBEC}"/>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6FA66A1A-9CE8-6AB3-ED8D-A4BED4B510DC}"/>
              </a:ext>
            </a:extLst>
          </p:cNvPr>
          <p:cNvSpPr>
            <a:spLocks noGrp="1"/>
          </p:cNvSpPr>
          <p:nvPr>
            <p:ph idx="1"/>
          </p:nvPr>
        </p:nvSpPr>
        <p:spPr/>
        <p:txBody>
          <a:bodyPr/>
          <a:lstStyle/>
          <a:p>
            <a:r>
              <a:rPr lang="en-US" err="1"/>
              <a:t>Prescalar</a:t>
            </a:r>
            <a:r>
              <a:rPr lang="en-US"/>
              <a:t> Logic Divider 2/3:</a:t>
            </a:r>
          </a:p>
          <a:p>
            <a:endParaRPr lang="en-US"/>
          </a:p>
          <a:p>
            <a:endParaRPr lang="en-US"/>
          </a:p>
        </p:txBody>
      </p:sp>
      <p:pic>
        <p:nvPicPr>
          <p:cNvPr id="5" name="Picture 4">
            <a:extLst>
              <a:ext uri="{FF2B5EF4-FFF2-40B4-BE49-F238E27FC236}">
                <a16:creationId xmlns:a16="http://schemas.microsoft.com/office/drawing/2014/main" id="{D4AE8837-B36F-ED67-D0BE-1FEF29D77845}"/>
              </a:ext>
            </a:extLst>
          </p:cNvPr>
          <p:cNvPicPr>
            <a:picLocks noChangeAspect="1"/>
          </p:cNvPicPr>
          <p:nvPr/>
        </p:nvPicPr>
        <p:blipFill>
          <a:blip r:embed="rId2"/>
          <a:stretch>
            <a:fillRect/>
          </a:stretch>
        </p:blipFill>
        <p:spPr>
          <a:xfrm>
            <a:off x="838200" y="2446232"/>
            <a:ext cx="9259529" cy="3865668"/>
          </a:xfrm>
          <a:prstGeom prst="rect">
            <a:avLst/>
          </a:prstGeom>
        </p:spPr>
      </p:pic>
      <p:sp>
        <p:nvSpPr>
          <p:cNvPr id="6" name="Rectangle 5">
            <a:extLst>
              <a:ext uri="{FF2B5EF4-FFF2-40B4-BE49-F238E27FC236}">
                <a16:creationId xmlns:a16="http://schemas.microsoft.com/office/drawing/2014/main" id="{51D39A9E-E713-381A-D95D-BC3D9CA07D0D}"/>
              </a:ext>
            </a:extLst>
          </p:cNvPr>
          <p:cNvSpPr/>
          <p:nvPr/>
        </p:nvSpPr>
        <p:spPr>
          <a:xfrm>
            <a:off x="404350" y="2623213"/>
            <a:ext cx="10283315" cy="197828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F8ECEE-9600-979B-971D-583AEDFD5002}"/>
              </a:ext>
            </a:extLst>
          </p:cNvPr>
          <p:cNvSpPr/>
          <p:nvPr/>
        </p:nvSpPr>
        <p:spPr>
          <a:xfrm>
            <a:off x="556751" y="2311296"/>
            <a:ext cx="9974826" cy="378470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621626-B0C2-61F2-DF7A-A6FD8D730861}"/>
              </a:ext>
            </a:extLst>
          </p:cNvPr>
          <p:cNvSpPr/>
          <p:nvPr/>
        </p:nvSpPr>
        <p:spPr>
          <a:xfrm>
            <a:off x="5289755" y="5087168"/>
            <a:ext cx="806245" cy="72369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73360A5-1C24-15DE-450F-A8EFD232D092}"/>
              </a:ext>
            </a:extLst>
          </p:cNvPr>
          <p:cNvCxnSpPr/>
          <p:nvPr/>
        </p:nvCxnSpPr>
        <p:spPr>
          <a:xfrm>
            <a:off x="10531577" y="2446232"/>
            <a:ext cx="441223" cy="27730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4174208-F4AA-7602-C540-1BD47CDAAC50}"/>
              </a:ext>
            </a:extLst>
          </p:cNvPr>
          <p:cNvSpPr txBox="1"/>
          <p:nvPr/>
        </p:nvSpPr>
        <p:spPr>
          <a:xfrm>
            <a:off x="7584358" y="2936252"/>
            <a:ext cx="1897626" cy="369332"/>
          </a:xfrm>
          <a:prstGeom prst="rect">
            <a:avLst/>
          </a:prstGeom>
          <a:noFill/>
        </p:spPr>
        <p:txBody>
          <a:bodyPr wrap="square" rtlCol="0">
            <a:spAutoFit/>
          </a:bodyPr>
          <a:lstStyle/>
          <a:p>
            <a:r>
              <a:rPr lang="en-US">
                <a:solidFill>
                  <a:srgbClr val="FF0000"/>
                </a:solidFill>
              </a:rPr>
              <a:t>Divide by 2</a:t>
            </a:r>
          </a:p>
        </p:txBody>
      </p:sp>
      <p:sp>
        <p:nvSpPr>
          <p:cNvPr id="13" name="TextBox 12">
            <a:extLst>
              <a:ext uri="{FF2B5EF4-FFF2-40B4-BE49-F238E27FC236}">
                <a16:creationId xmlns:a16="http://schemas.microsoft.com/office/drawing/2014/main" id="{EEE07FE4-3B57-3D20-E782-382B573E5309}"/>
              </a:ext>
            </a:extLst>
          </p:cNvPr>
          <p:cNvSpPr txBox="1"/>
          <p:nvPr/>
        </p:nvSpPr>
        <p:spPr>
          <a:xfrm>
            <a:off x="6635545" y="5164082"/>
            <a:ext cx="1897626" cy="646331"/>
          </a:xfrm>
          <a:prstGeom prst="rect">
            <a:avLst/>
          </a:prstGeom>
          <a:noFill/>
        </p:spPr>
        <p:txBody>
          <a:bodyPr wrap="square" rtlCol="0">
            <a:spAutoFit/>
          </a:bodyPr>
          <a:lstStyle/>
          <a:p>
            <a:r>
              <a:rPr lang="en-US">
                <a:solidFill>
                  <a:srgbClr val="FF0000"/>
                </a:solidFill>
              </a:rPr>
              <a:t>Divide by 3 by using feedback</a:t>
            </a:r>
          </a:p>
        </p:txBody>
      </p:sp>
      <p:sp>
        <p:nvSpPr>
          <p:cNvPr id="14" name="TextBox 13">
            <a:extLst>
              <a:ext uri="{FF2B5EF4-FFF2-40B4-BE49-F238E27FC236}">
                <a16:creationId xmlns:a16="http://schemas.microsoft.com/office/drawing/2014/main" id="{D69EE9A3-B6B1-FAC8-11CC-DF59249886D0}"/>
              </a:ext>
            </a:extLst>
          </p:cNvPr>
          <p:cNvSpPr txBox="1"/>
          <p:nvPr/>
        </p:nvSpPr>
        <p:spPr>
          <a:xfrm>
            <a:off x="2854428" y="4936152"/>
            <a:ext cx="1897626" cy="1200329"/>
          </a:xfrm>
          <a:prstGeom prst="rect">
            <a:avLst/>
          </a:prstGeom>
          <a:noFill/>
        </p:spPr>
        <p:txBody>
          <a:bodyPr wrap="square" rtlCol="0">
            <a:spAutoFit/>
          </a:bodyPr>
          <a:lstStyle/>
          <a:p>
            <a:r>
              <a:rPr lang="en-US">
                <a:solidFill>
                  <a:srgbClr val="FF0000"/>
                </a:solidFill>
              </a:rPr>
              <a:t>Divide by 3 by using feedback</a:t>
            </a:r>
          </a:p>
          <a:p>
            <a:r>
              <a:rPr lang="en-US">
                <a:solidFill>
                  <a:srgbClr val="FF0000"/>
                </a:solidFill>
              </a:rPr>
              <a:t>P=0 div 2  and P=1 div 3</a:t>
            </a:r>
          </a:p>
        </p:txBody>
      </p:sp>
      <p:cxnSp>
        <p:nvCxnSpPr>
          <p:cNvPr id="15" name="Straight Arrow Connector 14">
            <a:extLst>
              <a:ext uri="{FF2B5EF4-FFF2-40B4-BE49-F238E27FC236}">
                <a16:creationId xmlns:a16="http://schemas.microsoft.com/office/drawing/2014/main" id="{6F478A07-55F5-91E8-BBD9-140EEAEB8359}"/>
              </a:ext>
            </a:extLst>
          </p:cNvPr>
          <p:cNvCxnSpPr>
            <a:cxnSpLocks/>
          </p:cNvCxnSpPr>
          <p:nvPr/>
        </p:nvCxnSpPr>
        <p:spPr>
          <a:xfrm flipH="1">
            <a:off x="4750210" y="5269694"/>
            <a:ext cx="539545" cy="17932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183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26777-04AD-6E7D-C79D-B4B61BBED4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5C9CB-450D-64BB-1B29-A15D9B7ACEB7}"/>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AACC9D42-C003-4592-9223-23E1B429DBE4}"/>
              </a:ext>
            </a:extLst>
          </p:cNvPr>
          <p:cNvSpPr>
            <a:spLocks noGrp="1"/>
          </p:cNvSpPr>
          <p:nvPr>
            <p:ph idx="1"/>
          </p:nvPr>
        </p:nvSpPr>
        <p:spPr>
          <a:xfrm>
            <a:off x="838200" y="1825625"/>
            <a:ext cx="10515600" cy="8461420"/>
          </a:xfrm>
        </p:spPr>
        <p:txBody>
          <a:bodyPr/>
          <a:lstStyle/>
          <a:p>
            <a:r>
              <a:rPr lang="en-US"/>
              <a:t>Injection Locked Latch Layout:</a:t>
            </a:r>
          </a:p>
          <a:p>
            <a:endParaRPr lang="en-US"/>
          </a:p>
        </p:txBody>
      </p:sp>
      <p:pic>
        <p:nvPicPr>
          <p:cNvPr id="8194" name="Picture 2" descr="A computer graphics of a computer program&#10;&#10;AI-generated content may be incorrect., Picture">
            <a:extLst>
              <a:ext uri="{FF2B5EF4-FFF2-40B4-BE49-F238E27FC236}">
                <a16:creationId xmlns:a16="http://schemas.microsoft.com/office/drawing/2014/main" id="{DE7E066B-D6EB-8BF4-64CD-04B93D0DD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2481263"/>
            <a:ext cx="10234612" cy="377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141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A23D-37B5-91E2-72D0-8502ED14E5ED}"/>
              </a:ext>
            </a:extLst>
          </p:cNvPr>
          <p:cNvSpPr>
            <a:spLocks noGrp="1"/>
          </p:cNvSpPr>
          <p:nvPr>
            <p:ph type="title"/>
          </p:nvPr>
        </p:nvSpPr>
        <p:spPr>
          <a:xfrm>
            <a:off x="838200" y="365125"/>
            <a:ext cx="11245402" cy="1336295"/>
          </a:xfrm>
        </p:spPr>
        <p:txBody>
          <a:bodyPr/>
          <a:lstStyle/>
          <a:p>
            <a:r>
              <a:rPr lang="en-GB"/>
              <a:t>Intro to Radar Systems: Theory of Operation</a:t>
            </a:r>
          </a:p>
        </p:txBody>
      </p:sp>
      <p:sp>
        <p:nvSpPr>
          <p:cNvPr id="3" name="Content Placeholder 2">
            <a:extLst>
              <a:ext uri="{FF2B5EF4-FFF2-40B4-BE49-F238E27FC236}">
                <a16:creationId xmlns:a16="http://schemas.microsoft.com/office/drawing/2014/main" id="{9FCF9CD7-E565-56D0-89F8-3226E75CB9D6}"/>
              </a:ext>
            </a:extLst>
          </p:cNvPr>
          <p:cNvSpPr>
            <a:spLocks noGrp="1"/>
          </p:cNvSpPr>
          <p:nvPr>
            <p:ph idx="1"/>
          </p:nvPr>
        </p:nvSpPr>
        <p:spPr/>
        <p:txBody>
          <a:bodyPr vert="horz" lIns="91440" tIns="45720" rIns="91440" bIns="45720" rtlCol="0" anchor="t">
            <a:normAutofit/>
          </a:bodyPr>
          <a:lstStyle/>
          <a:p>
            <a:r>
              <a:rPr lang="en-GB" sz="2400"/>
              <a:t>A signal is transmitted and reflected</a:t>
            </a:r>
            <a:br>
              <a:rPr lang="en-GB" sz="2400"/>
            </a:br>
            <a:r>
              <a:rPr lang="en-GB" sz="2400"/>
              <a:t>back from a detected object</a:t>
            </a:r>
          </a:p>
          <a:p>
            <a:endParaRPr lang="en-GB" sz="2400"/>
          </a:p>
          <a:p>
            <a:r>
              <a:rPr lang="en-GB" sz="2400"/>
              <a:t>The difference in frequency between </a:t>
            </a:r>
            <a:br>
              <a:rPr lang="en-GB" sz="2400"/>
            </a:br>
            <a:r>
              <a:rPr lang="en-GB" sz="2400"/>
              <a:t>the Tx and Rx signals is the beat</a:t>
            </a:r>
            <a:br>
              <a:rPr lang="en-GB" sz="2400"/>
            </a:br>
            <a:r>
              <a:rPr lang="en-GB" sz="2400"/>
              <a:t>frequency.</a:t>
            </a:r>
          </a:p>
          <a:p>
            <a:endParaRPr lang="en-GB" sz="2400"/>
          </a:p>
          <a:p>
            <a:r>
              <a:rPr lang="en-GB" sz="2400"/>
              <a:t>The beat frequency between the </a:t>
            </a:r>
            <a:br>
              <a:rPr lang="en-GB" sz="2400"/>
            </a:br>
            <a:r>
              <a:rPr lang="en-GB" sz="2400"/>
              <a:t>Rx and Tx is used to determine the distance</a:t>
            </a:r>
          </a:p>
        </p:txBody>
      </p:sp>
      <p:pic>
        <p:nvPicPr>
          <p:cNvPr id="4" name="Picture 3" descr="A graph of a function&#10;&#10;AI-generated content may be incorrect.">
            <a:extLst>
              <a:ext uri="{FF2B5EF4-FFF2-40B4-BE49-F238E27FC236}">
                <a16:creationId xmlns:a16="http://schemas.microsoft.com/office/drawing/2014/main" id="{9526B874-99E7-393E-8BEB-0D209EA30485}"/>
              </a:ext>
            </a:extLst>
          </p:cNvPr>
          <p:cNvPicPr>
            <a:picLocks noChangeAspect="1"/>
          </p:cNvPicPr>
          <p:nvPr/>
        </p:nvPicPr>
        <p:blipFill>
          <a:blip r:embed="rId2"/>
          <a:srcRect l="6662" t="6896" r="9217" b="246"/>
          <a:stretch>
            <a:fillRect/>
          </a:stretch>
        </p:blipFill>
        <p:spPr>
          <a:xfrm>
            <a:off x="6768465" y="1821355"/>
            <a:ext cx="4711396" cy="3237077"/>
          </a:xfrm>
          <a:prstGeom prst="rect">
            <a:avLst/>
          </a:prstGeom>
        </p:spPr>
      </p:pic>
    </p:spTree>
    <p:extLst>
      <p:ext uri="{BB962C8B-B14F-4D97-AF65-F5344CB8AC3E}">
        <p14:creationId xmlns:p14="http://schemas.microsoft.com/office/powerpoint/2010/main" val="44957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E9721-596F-58C4-729D-333AD7E6FB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D1D39F-3A6D-DFF3-9646-BBAB457154DA}"/>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28BCB9BF-5986-134C-3151-9FCD2918950D}"/>
              </a:ext>
            </a:extLst>
          </p:cNvPr>
          <p:cNvSpPr>
            <a:spLocks noGrp="1"/>
          </p:cNvSpPr>
          <p:nvPr>
            <p:ph idx="1"/>
          </p:nvPr>
        </p:nvSpPr>
        <p:spPr/>
        <p:txBody>
          <a:bodyPr/>
          <a:lstStyle/>
          <a:p>
            <a:r>
              <a:rPr lang="en-US"/>
              <a:t>Multi Modulus Divider ( 3 bits) from 8 to 15 :</a:t>
            </a:r>
          </a:p>
          <a:p>
            <a:endParaRPr lang="en-US"/>
          </a:p>
          <a:p>
            <a:endParaRPr lang="en-US"/>
          </a:p>
          <a:p>
            <a:endParaRPr lang="en-US"/>
          </a:p>
          <a:p>
            <a:endParaRPr lang="en-US"/>
          </a:p>
          <a:p>
            <a:endParaRPr lang="en-US"/>
          </a:p>
          <a:p>
            <a:endParaRPr lang="en-US"/>
          </a:p>
          <a:p>
            <a:r>
              <a:rPr lang="en-US"/>
              <a:t>How to control bits to divide specific values ?  </a:t>
            </a:r>
          </a:p>
          <a:p>
            <a:endParaRPr lang="en-US"/>
          </a:p>
          <a:p>
            <a:endParaRPr lang="en-US"/>
          </a:p>
        </p:txBody>
      </p:sp>
      <p:pic>
        <p:nvPicPr>
          <p:cNvPr id="7" name="Picture 6">
            <a:extLst>
              <a:ext uri="{FF2B5EF4-FFF2-40B4-BE49-F238E27FC236}">
                <a16:creationId xmlns:a16="http://schemas.microsoft.com/office/drawing/2014/main" id="{73624037-998C-92DD-E5DC-A8C45031C2E3}"/>
              </a:ext>
            </a:extLst>
          </p:cNvPr>
          <p:cNvPicPr>
            <a:picLocks noChangeAspect="1"/>
          </p:cNvPicPr>
          <p:nvPr/>
        </p:nvPicPr>
        <p:blipFill>
          <a:blip r:embed="rId2"/>
          <a:stretch>
            <a:fillRect/>
          </a:stretch>
        </p:blipFill>
        <p:spPr>
          <a:xfrm>
            <a:off x="838200" y="2384058"/>
            <a:ext cx="9585960" cy="2929622"/>
          </a:xfrm>
          <a:prstGeom prst="rect">
            <a:avLst/>
          </a:prstGeom>
        </p:spPr>
      </p:pic>
    </p:spTree>
    <p:extLst>
      <p:ext uri="{BB962C8B-B14F-4D97-AF65-F5344CB8AC3E}">
        <p14:creationId xmlns:p14="http://schemas.microsoft.com/office/powerpoint/2010/main" val="1309909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70B96-9CF1-9632-2BE7-6DB1C871F2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FE526-F36A-6571-5679-37189FA7E87E}"/>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B896F617-89B6-5CFB-14FC-542D273F6CB8}"/>
              </a:ext>
            </a:extLst>
          </p:cNvPr>
          <p:cNvSpPr>
            <a:spLocks noGrp="1"/>
          </p:cNvSpPr>
          <p:nvPr>
            <p:ph idx="1"/>
          </p:nvPr>
        </p:nvSpPr>
        <p:spPr/>
        <p:txBody>
          <a:bodyPr/>
          <a:lstStyle/>
          <a:p>
            <a:r>
              <a:rPr lang="en-US"/>
              <a:t>Delta Sigma Modulator  (MASH ARCHITECTURE) 20 bits accuracy(m=20):</a:t>
            </a:r>
          </a:p>
          <a:p>
            <a:endParaRPr lang="en-US"/>
          </a:p>
          <a:p>
            <a:endParaRPr lang="en-US"/>
          </a:p>
          <a:p>
            <a:endParaRPr lang="en-US"/>
          </a:p>
          <a:p>
            <a:endParaRPr lang="en-US"/>
          </a:p>
          <a:p>
            <a:endParaRPr lang="en-US"/>
          </a:p>
          <a:p>
            <a:endParaRPr lang="en-US"/>
          </a:p>
          <a:p>
            <a:pPr marL="0" indent="0">
              <a:buNone/>
            </a:pPr>
            <a:endParaRPr lang="en-US"/>
          </a:p>
          <a:p>
            <a:endParaRPr lang="en-US"/>
          </a:p>
        </p:txBody>
      </p:sp>
      <p:pic>
        <p:nvPicPr>
          <p:cNvPr id="10244" name="Picture 4" descr="A diagram of a circuit&#10;&#10;AI-generated content may be incorrect., Picture">
            <a:extLst>
              <a:ext uri="{FF2B5EF4-FFF2-40B4-BE49-F238E27FC236}">
                <a16:creationId xmlns:a16="http://schemas.microsoft.com/office/drawing/2014/main" id="{35E827FE-67B4-16FA-786E-FC642CD04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78760"/>
            <a:ext cx="1018032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894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5972-7D4C-F8B3-5C63-16A300A833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E9BB6D-3C19-FAC4-8CD2-F72F6B7438E9}"/>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9389CA8F-F085-844B-039A-5886642EC87E}"/>
              </a:ext>
            </a:extLst>
          </p:cNvPr>
          <p:cNvSpPr>
            <a:spLocks noGrp="1"/>
          </p:cNvSpPr>
          <p:nvPr>
            <p:ph idx="1"/>
          </p:nvPr>
        </p:nvSpPr>
        <p:spPr/>
        <p:txBody>
          <a:bodyPr>
            <a:normAutofit lnSpcReduction="10000"/>
          </a:bodyPr>
          <a:lstStyle/>
          <a:p>
            <a:r>
              <a:rPr lang="en-US"/>
              <a:t>Simulation Results  frequency Division by 12.5  (change 2.5 </a:t>
            </a:r>
            <a:r>
              <a:rPr lang="en-US" err="1"/>
              <a:t>Ghz</a:t>
            </a:r>
            <a:r>
              <a:rPr lang="en-US"/>
              <a:t> to 200 </a:t>
            </a:r>
            <a:r>
              <a:rPr lang="en-US" err="1"/>
              <a:t>Mhz</a:t>
            </a:r>
            <a:r>
              <a:rPr lang="en-US"/>
              <a:t>):</a:t>
            </a:r>
          </a:p>
          <a:p>
            <a:endParaRPr lang="en-US"/>
          </a:p>
          <a:p>
            <a:endParaRPr lang="en-US"/>
          </a:p>
          <a:p>
            <a:endParaRPr lang="en-US"/>
          </a:p>
          <a:p>
            <a:endParaRPr lang="en-US"/>
          </a:p>
          <a:p>
            <a:endParaRPr lang="en-US"/>
          </a:p>
          <a:p>
            <a:endParaRPr lang="en-US"/>
          </a:p>
          <a:p>
            <a:pPr marL="0" indent="0">
              <a:buNone/>
            </a:pPr>
            <a:r>
              <a:rPr lang="en-US"/>
              <a:t>The output = 200 </a:t>
            </a:r>
            <a:r>
              <a:rPr lang="en-US" err="1"/>
              <a:t>Mhz</a:t>
            </a:r>
            <a:endParaRPr lang="en-US"/>
          </a:p>
          <a:p>
            <a:pPr marL="0" indent="0">
              <a:buNone/>
            </a:pPr>
            <a:endParaRPr lang="en-US"/>
          </a:p>
          <a:p>
            <a:endParaRPr lang="en-US"/>
          </a:p>
        </p:txBody>
      </p:sp>
      <p:pic>
        <p:nvPicPr>
          <p:cNvPr id="5" name="Picture 4">
            <a:extLst>
              <a:ext uri="{FF2B5EF4-FFF2-40B4-BE49-F238E27FC236}">
                <a16:creationId xmlns:a16="http://schemas.microsoft.com/office/drawing/2014/main" id="{D563D68F-5485-7BBA-F864-F4384323020E}"/>
              </a:ext>
            </a:extLst>
          </p:cNvPr>
          <p:cNvPicPr>
            <a:picLocks noChangeAspect="1"/>
          </p:cNvPicPr>
          <p:nvPr/>
        </p:nvPicPr>
        <p:blipFill>
          <a:blip r:embed="rId2"/>
          <a:stretch>
            <a:fillRect/>
          </a:stretch>
        </p:blipFill>
        <p:spPr>
          <a:xfrm>
            <a:off x="985520" y="2574328"/>
            <a:ext cx="9906000" cy="2871431"/>
          </a:xfrm>
          <a:prstGeom prst="rect">
            <a:avLst/>
          </a:prstGeom>
        </p:spPr>
      </p:pic>
    </p:spTree>
    <p:extLst>
      <p:ext uri="{BB962C8B-B14F-4D97-AF65-F5344CB8AC3E}">
        <p14:creationId xmlns:p14="http://schemas.microsoft.com/office/powerpoint/2010/main" val="1817218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4155-F2CE-F8D2-9C82-DAE8E32D8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CF5602-2374-737B-220B-DF849ED89B26}"/>
              </a:ext>
            </a:extLst>
          </p:cNvPr>
          <p:cNvSpPr>
            <a:spLocks noGrp="1"/>
          </p:cNvSpPr>
          <p:nvPr>
            <p:ph type="title"/>
          </p:nvPr>
        </p:nvSpPr>
        <p:spPr/>
        <p:txBody>
          <a:bodyPr/>
          <a:lstStyle/>
          <a:p>
            <a:r>
              <a:rPr lang="en-US"/>
              <a:t>Frequency Dividers</a:t>
            </a:r>
          </a:p>
        </p:txBody>
      </p:sp>
      <p:sp>
        <p:nvSpPr>
          <p:cNvPr id="3" name="Content Placeholder 2">
            <a:extLst>
              <a:ext uri="{FF2B5EF4-FFF2-40B4-BE49-F238E27FC236}">
                <a16:creationId xmlns:a16="http://schemas.microsoft.com/office/drawing/2014/main" id="{EF678C67-EAED-7D66-82B8-73FACE84820A}"/>
              </a:ext>
            </a:extLst>
          </p:cNvPr>
          <p:cNvSpPr>
            <a:spLocks noGrp="1"/>
          </p:cNvSpPr>
          <p:nvPr>
            <p:ph idx="1"/>
          </p:nvPr>
        </p:nvSpPr>
        <p:spPr/>
        <p:txBody>
          <a:bodyPr>
            <a:normAutofit lnSpcReduction="10000"/>
          </a:bodyPr>
          <a:lstStyle/>
          <a:p>
            <a:r>
              <a:rPr lang="en-US"/>
              <a:t>Simulation Results  frequency Division by 12.5  (change 2.5 </a:t>
            </a:r>
            <a:r>
              <a:rPr lang="en-US" err="1"/>
              <a:t>Ghz</a:t>
            </a:r>
            <a:r>
              <a:rPr lang="en-US"/>
              <a:t> to 200 </a:t>
            </a:r>
            <a:r>
              <a:rPr lang="en-US" err="1"/>
              <a:t>Mhz</a:t>
            </a:r>
            <a:r>
              <a:rPr lang="en-US"/>
              <a:t>):</a:t>
            </a:r>
          </a:p>
          <a:p>
            <a:endParaRPr lang="en-US"/>
          </a:p>
          <a:p>
            <a:endParaRPr lang="en-US"/>
          </a:p>
          <a:p>
            <a:endParaRPr lang="en-US"/>
          </a:p>
          <a:p>
            <a:endParaRPr lang="en-US"/>
          </a:p>
          <a:p>
            <a:endParaRPr lang="en-US"/>
          </a:p>
          <a:p>
            <a:endParaRPr lang="en-US"/>
          </a:p>
          <a:p>
            <a:pPr marL="0" indent="0">
              <a:buNone/>
            </a:pPr>
            <a:r>
              <a:rPr lang="en-US"/>
              <a:t>The output = 200 </a:t>
            </a:r>
            <a:r>
              <a:rPr lang="en-US" err="1"/>
              <a:t>Mhz</a:t>
            </a:r>
            <a:endParaRPr lang="en-US"/>
          </a:p>
          <a:p>
            <a:pPr marL="0" indent="0">
              <a:buNone/>
            </a:pPr>
            <a:endParaRPr lang="en-US"/>
          </a:p>
          <a:p>
            <a:endParaRPr lang="en-US"/>
          </a:p>
        </p:txBody>
      </p:sp>
      <p:pic>
        <p:nvPicPr>
          <p:cNvPr id="5" name="Picture 4">
            <a:extLst>
              <a:ext uri="{FF2B5EF4-FFF2-40B4-BE49-F238E27FC236}">
                <a16:creationId xmlns:a16="http://schemas.microsoft.com/office/drawing/2014/main" id="{6E32B8E2-2FEB-4A7D-E004-0AF5437A6528}"/>
              </a:ext>
            </a:extLst>
          </p:cNvPr>
          <p:cNvPicPr>
            <a:picLocks noChangeAspect="1"/>
          </p:cNvPicPr>
          <p:nvPr/>
        </p:nvPicPr>
        <p:blipFill>
          <a:blip r:embed="rId2"/>
          <a:stretch>
            <a:fillRect/>
          </a:stretch>
        </p:blipFill>
        <p:spPr>
          <a:xfrm>
            <a:off x="985520" y="2574328"/>
            <a:ext cx="5110480" cy="2871431"/>
          </a:xfrm>
          <a:prstGeom prst="rect">
            <a:avLst/>
          </a:prstGeom>
        </p:spPr>
      </p:pic>
      <p:pic>
        <p:nvPicPr>
          <p:cNvPr id="6" name="Picture 5">
            <a:extLst>
              <a:ext uri="{FF2B5EF4-FFF2-40B4-BE49-F238E27FC236}">
                <a16:creationId xmlns:a16="http://schemas.microsoft.com/office/drawing/2014/main" id="{3E701C15-4E8B-629B-6992-63095F1FBA21}"/>
              </a:ext>
            </a:extLst>
          </p:cNvPr>
          <p:cNvPicPr>
            <a:picLocks noChangeAspect="1"/>
          </p:cNvPicPr>
          <p:nvPr/>
        </p:nvPicPr>
        <p:blipFill>
          <a:blip r:embed="rId3"/>
          <a:stretch>
            <a:fillRect/>
          </a:stretch>
        </p:blipFill>
        <p:spPr>
          <a:xfrm>
            <a:off x="6096000" y="2574328"/>
            <a:ext cx="5406919" cy="3237192"/>
          </a:xfrm>
          <a:prstGeom prst="rect">
            <a:avLst/>
          </a:prstGeom>
        </p:spPr>
      </p:pic>
    </p:spTree>
    <p:extLst>
      <p:ext uri="{BB962C8B-B14F-4D97-AF65-F5344CB8AC3E}">
        <p14:creationId xmlns:p14="http://schemas.microsoft.com/office/powerpoint/2010/main" val="57119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89C72-136F-D6E7-F19E-5660983A4959}"/>
            </a:ext>
          </a:extLst>
        </p:cNvPr>
        <p:cNvGrpSpPr/>
        <p:nvPr/>
      </p:nvGrpSpPr>
      <p:grpSpPr>
        <a:xfrm>
          <a:off x="0" y="0"/>
          <a:ext cx="0" cy="0"/>
          <a:chOff x="0" y="0"/>
          <a:chExt cx="0" cy="0"/>
        </a:xfrm>
      </p:grpSpPr>
      <p:pic>
        <p:nvPicPr>
          <p:cNvPr id="5" name="Picture 4" descr="Close-up of circuit board">
            <a:extLst>
              <a:ext uri="{FF2B5EF4-FFF2-40B4-BE49-F238E27FC236}">
                <a16:creationId xmlns:a16="http://schemas.microsoft.com/office/drawing/2014/main" id="{E37F11EB-606E-F54D-03D1-6756C8C2EBA8}"/>
              </a:ext>
            </a:extLst>
          </p:cNvPr>
          <p:cNvPicPr>
            <a:picLocks noChangeAspect="1"/>
          </p:cNvPicPr>
          <p:nvPr/>
        </p:nvPicPr>
        <p:blipFill>
          <a:blip r:embed="rId2">
            <a:alphaModFix/>
          </a:blip>
          <a:srcRect t="11570" b="4160"/>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76ED5894-9F3A-7397-E120-889AE8BC05A6}"/>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Transmitter System Description</a:t>
            </a:r>
          </a:p>
        </p:txBody>
      </p:sp>
    </p:spTree>
    <p:extLst>
      <p:ext uri="{BB962C8B-B14F-4D97-AF65-F5344CB8AC3E}">
        <p14:creationId xmlns:p14="http://schemas.microsoft.com/office/powerpoint/2010/main" val="2036820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667DB-FDAB-8D19-71E7-FDA1BF1490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3935C-5705-6A93-6D6B-9067E1031F12}"/>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42344826-6802-8312-3E35-0E4D8078BC95}"/>
              </a:ext>
            </a:extLst>
          </p:cNvPr>
          <p:cNvSpPr>
            <a:spLocks noGrp="1"/>
          </p:cNvSpPr>
          <p:nvPr>
            <p:ph idx="1"/>
          </p:nvPr>
        </p:nvSpPr>
        <p:spPr>
          <a:xfrm>
            <a:off x="104670" y="892669"/>
            <a:ext cx="11750999" cy="5072661"/>
          </a:xfrm>
        </p:spPr>
        <p:txBody>
          <a:bodyPr vert="horz" lIns="91440" tIns="45720" rIns="91440" bIns="45720" rtlCol="0" anchor="t">
            <a:normAutofit lnSpcReduction="10000"/>
          </a:bodyPr>
          <a:lstStyle/>
          <a:p>
            <a:pPr marL="514350" indent="-514350">
              <a:buFont typeface="+mj-lt"/>
              <a:buAutoNum type="arabicPeriod"/>
            </a:pPr>
            <a:r>
              <a:rPr lang="en-GB" sz="2000">
                <a:solidFill>
                  <a:schemeClr val="bg2"/>
                </a:solidFill>
              </a:rPr>
              <a:t>Introduction to FMCW Radar Systems</a:t>
            </a:r>
          </a:p>
          <a:p>
            <a:pPr marL="514350" indent="-514350">
              <a:buFont typeface="+mj-lt"/>
              <a:buAutoNum type="arabicPeriod"/>
            </a:pPr>
            <a:r>
              <a:rPr lang="en-GB" sz="2000">
                <a:solidFill>
                  <a:schemeClr val="bg2"/>
                </a:solidFill>
              </a:rPr>
              <a:t>System Specifications Formulation</a:t>
            </a:r>
          </a:p>
          <a:p>
            <a:pPr marL="514350" indent="-514350">
              <a:buFont typeface="+mj-lt"/>
              <a:buAutoNum type="arabicPeriod"/>
            </a:pPr>
            <a:r>
              <a:rPr lang="en-GB" sz="2000">
                <a:solidFill>
                  <a:schemeClr val="bg2"/>
                </a:solidFill>
              </a:rPr>
              <a:t>PLL System Formulation</a:t>
            </a:r>
          </a:p>
          <a:p>
            <a:pPr marL="514350" indent="-514350">
              <a:buFont typeface="+mj-lt"/>
              <a:buAutoNum type="arabicPeriod"/>
            </a:pPr>
            <a:r>
              <a:rPr lang="en-GB" sz="2000">
                <a:solidFill>
                  <a:schemeClr val="bg2"/>
                </a:solidFill>
              </a:rPr>
              <a:t>PLL Circuits Design</a:t>
            </a:r>
          </a:p>
          <a:p>
            <a:pPr marL="971550" lvl="1" indent="-514350">
              <a:buFont typeface="+mj-lt"/>
              <a:buAutoNum type="arabicPeriod"/>
            </a:pPr>
            <a:r>
              <a:rPr lang="en-GB" sz="1600">
                <a:solidFill>
                  <a:schemeClr val="bg2"/>
                </a:solidFill>
              </a:rPr>
              <a:t>Charge Pump and Phase-Frequency Detector</a:t>
            </a:r>
          </a:p>
          <a:p>
            <a:pPr marL="971550" lvl="1" indent="-514350">
              <a:buFont typeface="+mj-lt"/>
              <a:buAutoNum type="arabicPeriod"/>
            </a:pPr>
            <a:r>
              <a:rPr lang="en-GB" sz="1600">
                <a:solidFill>
                  <a:schemeClr val="bg2"/>
                </a:solidFill>
              </a:rPr>
              <a:t>Voltage-Controlled Oscillator</a:t>
            </a:r>
          </a:p>
          <a:p>
            <a:pPr marL="971550" lvl="1" indent="-514350">
              <a:buFont typeface="+mj-lt"/>
              <a:buAutoNum type="arabicPeriod"/>
            </a:pPr>
            <a:r>
              <a:rPr lang="en-GB" sz="1600">
                <a:solidFill>
                  <a:schemeClr val="bg2"/>
                </a:solidFill>
              </a:rPr>
              <a:t>Frequency Dividers</a:t>
            </a:r>
          </a:p>
          <a:p>
            <a:pPr marL="514350" indent="-514350">
              <a:buFont typeface="+mj-lt"/>
              <a:buAutoNum type="arabicPeriod"/>
            </a:pPr>
            <a:r>
              <a:rPr lang="en-GB" sz="2000">
                <a:solidFill>
                  <a:schemeClr val="accent1">
                    <a:lumMod val="60000"/>
                    <a:lumOff val="40000"/>
                  </a:schemeClr>
                </a:solidFill>
              </a:rPr>
              <a:t>Transmitter System Description</a:t>
            </a:r>
          </a:p>
          <a:p>
            <a:pPr marL="514350" indent="-514350">
              <a:buFont typeface="+mj-lt"/>
              <a:buAutoNum type="arabicPeriod"/>
            </a:pPr>
            <a:r>
              <a:rPr lang="en-GB" sz="2000">
                <a:solidFill>
                  <a:srgbClr val="E8E8E8"/>
                </a:solidFill>
              </a:rPr>
              <a:t>Transmitter Circuits Design</a:t>
            </a:r>
          </a:p>
          <a:p>
            <a:pPr marL="971550" lvl="1" indent="-514350">
              <a:buFont typeface="+mj-lt"/>
              <a:buAutoNum type="arabicPeriod"/>
            </a:pPr>
            <a:r>
              <a:rPr lang="en-GB" sz="1600">
                <a:solidFill>
                  <a:schemeClr val="bg1">
                    <a:lumMod val="85000"/>
                  </a:schemeClr>
                </a:solidFill>
              </a:rPr>
              <a:t>Variable Gain Amplifier</a:t>
            </a:r>
          </a:p>
          <a:p>
            <a:pPr marL="971550" lvl="1" indent="-514350">
              <a:buFont typeface="+mj-lt"/>
              <a:buAutoNum type="arabicPeriod"/>
            </a:pPr>
            <a:r>
              <a:rPr lang="en-GB" sz="1600">
                <a:solidFill>
                  <a:schemeClr val="bg2"/>
                </a:solidFill>
              </a:rPr>
              <a:t>Power Amplifier</a:t>
            </a:r>
          </a:p>
          <a:p>
            <a:pPr marL="514350" indent="-514350">
              <a:buFont typeface="+mj-lt"/>
              <a:buAutoNum type="arabicPeriod"/>
            </a:pPr>
            <a:r>
              <a:rPr lang="en-GB" sz="2000">
                <a:solidFill>
                  <a:schemeClr val="bg2"/>
                </a:solidFill>
              </a:rPr>
              <a:t>Receiver System Description</a:t>
            </a:r>
          </a:p>
          <a:p>
            <a:pPr marL="514350" indent="-514350">
              <a:buFont typeface="+mj-lt"/>
              <a:buAutoNum type="arabicPeriod"/>
            </a:pPr>
            <a:r>
              <a:rPr lang="en-GB" sz="2000">
                <a:solidFill>
                  <a:schemeClr val="bg2"/>
                </a:solidFill>
              </a:rPr>
              <a:t>Receiver Circuits Design</a:t>
            </a:r>
          </a:p>
          <a:p>
            <a:pPr marL="971550" lvl="1" indent="-514350">
              <a:buFont typeface="+mj-lt"/>
              <a:buAutoNum type="arabicPeriod"/>
            </a:pPr>
            <a:r>
              <a:rPr lang="en-GB" sz="1600">
                <a:solidFill>
                  <a:schemeClr val="bg2"/>
                </a:solidFill>
              </a:rPr>
              <a:t>Low-Noise Amplifier</a:t>
            </a:r>
          </a:p>
          <a:p>
            <a:pPr marL="971550" lvl="1" indent="-514350">
              <a:buFont typeface="+mj-lt"/>
              <a:buAutoNum type="arabicPeriod"/>
            </a:pPr>
            <a:r>
              <a:rPr lang="en-GB" sz="1600">
                <a:solidFill>
                  <a:schemeClr val="bg2"/>
                </a:solidFill>
              </a:rPr>
              <a:t>Mixer and Local Oscillator Chain</a:t>
            </a:r>
          </a:p>
          <a:p>
            <a:pPr marL="971550" lvl="1" indent="-514350">
              <a:buFont typeface="+mj-lt"/>
              <a:buAutoNum type="arabicPeriod"/>
            </a:pPr>
            <a:r>
              <a:rPr lang="en-GB" sz="1600">
                <a:solidFill>
                  <a:schemeClr val="bg2"/>
                </a:solidFill>
              </a:rPr>
              <a:t>Baseband Amplifiers</a:t>
            </a:r>
          </a:p>
        </p:txBody>
      </p:sp>
      <p:sp>
        <p:nvSpPr>
          <p:cNvPr id="4" name="Arrow: Down 3">
            <a:extLst>
              <a:ext uri="{FF2B5EF4-FFF2-40B4-BE49-F238E27FC236}">
                <a16:creationId xmlns:a16="http://schemas.microsoft.com/office/drawing/2014/main" id="{1670A12E-85F8-520C-B278-43AB54B289DD}"/>
              </a:ext>
            </a:extLst>
          </p:cNvPr>
          <p:cNvSpPr/>
          <p:nvPr/>
        </p:nvSpPr>
        <p:spPr>
          <a:xfrm>
            <a:off x="200967" y="6521380"/>
            <a:ext cx="472273" cy="261257"/>
          </a:xfrm>
          <a:prstGeom prst="downArrow">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92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0531B-B7B6-E673-13AE-84DC0C23C61A}"/>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65F6461-358F-422E-8D6D-03A155BAB025}"/>
              </a:ext>
            </a:extLst>
          </p:cNvPr>
          <p:cNvPicPr>
            <a:picLocks noGrp="1" noChangeAspect="1"/>
          </p:cNvPicPr>
          <p:nvPr>
            <p:ph idx="1"/>
          </p:nvPr>
        </p:nvPicPr>
        <p:blipFill>
          <a:blip r:embed="rId2"/>
          <a:stretch>
            <a:fillRect/>
          </a:stretch>
        </p:blipFill>
        <p:spPr>
          <a:xfrm>
            <a:off x="2098881" y="2909853"/>
            <a:ext cx="8943975" cy="2447925"/>
          </a:xfrm>
        </p:spPr>
      </p:pic>
      <p:sp>
        <p:nvSpPr>
          <p:cNvPr id="7" name="Title 6">
            <a:extLst>
              <a:ext uri="{FF2B5EF4-FFF2-40B4-BE49-F238E27FC236}">
                <a16:creationId xmlns:a16="http://schemas.microsoft.com/office/drawing/2014/main" id="{2D9244BA-50AC-BD65-3C09-0ADC1A3F30C2}"/>
              </a:ext>
            </a:extLst>
          </p:cNvPr>
          <p:cNvSpPr>
            <a:spLocks noGrp="1"/>
          </p:cNvSpPr>
          <p:nvPr>
            <p:ph type="title"/>
          </p:nvPr>
        </p:nvSpPr>
        <p:spPr/>
        <p:txBody>
          <a:bodyPr/>
          <a:lstStyle/>
          <a:p>
            <a:r>
              <a:rPr lang="en-GB">
                <a:ea typeface="+mj-lt"/>
                <a:cs typeface="+mj-lt"/>
              </a:rPr>
              <a:t>Transmitter System Description</a:t>
            </a:r>
            <a:endParaRPr lang="en-US"/>
          </a:p>
        </p:txBody>
      </p:sp>
      <p:sp>
        <p:nvSpPr>
          <p:cNvPr id="11" name="Rectangle 10">
            <a:extLst>
              <a:ext uri="{FF2B5EF4-FFF2-40B4-BE49-F238E27FC236}">
                <a16:creationId xmlns:a16="http://schemas.microsoft.com/office/drawing/2014/main" id="{DC351377-CC06-70B5-DBF5-83D2C98CC877}"/>
              </a:ext>
            </a:extLst>
          </p:cNvPr>
          <p:cNvSpPr/>
          <p:nvPr/>
        </p:nvSpPr>
        <p:spPr>
          <a:xfrm>
            <a:off x="3069573" y="3282120"/>
            <a:ext cx="1371724" cy="149332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DDFEFC-B205-2C6B-5CE6-82B8B1633F44}"/>
              </a:ext>
            </a:extLst>
          </p:cNvPr>
          <p:cNvCxnSpPr/>
          <p:nvPr/>
        </p:nvCxnSpPr>
        <p:spPr>
          <a:xfrm flipV="1">
            <a:off x="3221249" y="4777730"/>
            <a:ext cx="488584" cy="784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D4515162-C860-5AD8-9FBF-CEC0B30C758F}"/>
              </a:ext>
            </a:extLst>
          </p:cNvPr>
          <p:cNvSpPr/>
          <p:nvPr/>
        </p:nvSpPr>
        <p:spPr>
          <a:xfrm>
            <a:off x="4593573" y="3425685"/>
            <a:ext cx="764333" cy="146019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33FAB2D5-BC46-5049-A6B5-EA4FF398F25D}"/>
              </a:ext>
            </a:extLst>
          </p:cNvPr>
          <p:cNvCxnSpPr>
            <a:cxnSpLocks/>
          </p:cNvCxnSpPr>
          <p:nvPr/>
        </p:nvCxnSpPr>
        <p:spPr>
          <a:xfrm flipH="1" flipV="1">
            <a:off x="5101311" y="4910251"/>
            <a:ext cx="240285" cy="806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F7DC35FA-78AB-33FA-E6EE-882EA9445234}"/>
              </a:ext>
            </a:extLst>
          </p:cNvPr>
          <p:cNvSpPr/>
          <p:nvPr/>
        </p:nvSpPr>
        <p:spPr>
          <a:xfrm>
            <a:off x="6338442" y="3282120"/>
            <a:ext cx="1294419" cy="147124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1CEAC10-BBC5-40D0-B3AD-12A69397F1D0}"/>
              </a:ext>
            </a:extLst>
          </p:cNvPr>
          <p:cNvSpPr/>
          <p:nvPr/>
        </p:nvSpPr>
        <p:spPr>
          <a:xfrm>
            <a:off x="8039137" y="3414641"/>
            <a:ext cx="1294419" cy="147124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8C4C1612-D595-39FA-2222-D8B20DC9CAB7}"/>
              </a:ext>
            </a:extLst>
          </p:cNvPr>
          <p:cNvCxnSpPr>
            <a:cxnSpLocks/>
          </p:cNvCxnSpPr>
          <p:nvPr/>
        </p:nvCxnSpPr>
        <p:spPr>
          <a:xfrm flipH="1" flipV="1">
            <a:off x="7033920" y="4766686"/>
            <a:ext cx="240285" cy="806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5286012-23CD-1402-1429-2D4662879F28}"/>
              </a:ext>
            </a:extLst>
          </p:cNvPr>
          <p:cNvCxnSpPr>
            <a:cxnSpLocks/>
          </p:cNvCxnSpPr>
          <p:nvPr/>
        </p:nvCxnSpPr>
        <p:spPr>
          <a:xfrm flipH="1" flipV="1">
            <a:off x="9032789" y="4910251"/>
            <a:ext cx="240285" cy="806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ADB651C2-0CEA-4728-5ED7-5D8924948672}"/>
              </a:ext>
            </a:extLst>
          </p:cNvPr>
          <p:cNvSpPr txBox="1"/>
          <p:nvPr/>
        </p:nvSpPr>
        <p:spPr>
          <a:xfrm>
            <a:off x="1357798" y="5128425"/>
            <a:ext cx="18079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Current buffer variable gain amplifier </a:t>
            </a:r>
          </a:p>
        </p:txBody>
      </p:sp>
      <p:sp>
        <p:nvSpPr>
          <p:cNvPr id="35" name="TextBox 34">
            <a:extLst>
              <a:ext uri="{FF2B5EF4-FFF2-40B4-BE49-F238E27FC236}">
                <a16:creationId xmlns:a16="http://schemas.microsoft.com/office/drawing/2014/main" id="{66224AC1-CB6B-E9B2-523E-8692735B1034}"/>
              </a:ext>
            </a:extLst>
          </p:cNvPr>
          <p:cNvSpPr txBox="1"/>
          <p:nvPr/>
        </p:nvSpPr>
        <p:spPr>
          <a:xfrm>
            <a:off x="4140755" y="5592251"/>
            <a:ext cx="18079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interstage transformer</a:t>
            </a:r>
          </a:p>
        </p:txBody>
      </p:sp>
      <p:sp>
        <p:nvSpPr>
          <p:cNvPr id="36" name="TextBox 35">
            <a:extLst>
              <a:ext uri="{FF2B5EF4-FFF2-40B4-BE49-F238E27FC236}">
                <a16:creationId xmlns:a16="http://schemas.microsoft.com/office/drawing/2014/main" id="{D143AA43-D756-2D98-8699-1FE85A1AF04C}"/>
              </a:ext>
            </a:extLst>
          </p:cNvPr>
          <p:cNvSpPr txBox="1"/>
          <p:nvPr/>
        </p:nvSpPr>
        <p:spPr>
          <a:xfrm>
            <a:off x="6724929" y="5592251"/>
            <a:ext cx="18079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Power amplifier class AB</a:t>
            </a:r>
          </a:p>
        </p:txBody>
      </p:sp>
      <p:sp>
        <p:nvSpPr>
          <p:cNvPr id="37" name="TextBox 36">
            <a:extLst>
              <a:ext uri="{FF2B5EF4-FFF2-40B4-BE49-F238E27FC236}">
                <a16:creationId xmlns:a16="http://schemas.microsoft.com/office/drawing/2014/main" id="{6FAB7C27-7C5D-FF7B-B250-9C382FD3786B}"/>
              </a:ext>
            </a:extLst>
          </p:cNvPr>
          <p:cNvSpPr txBox="1"/>
          <p:nvPr/>
        </p:nvSpPr>
        <p:spPr>
          <a:xfrm>
            <a:off x="8977798" y="5735816"/>
            <a:ext cx="1807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Output Balun</a:t>
            </a:r>
          </a:p>
        </p:txBody>
      </p:sp>
    </p:spTree>
    <p:extLst>
      <p:ext uri="{BB962C8B-B14F-4D97-AF65-F5344CB8AC3E}">
        <p14:creationId xmlns:p14="http://schemas.microsoft.com/office/powerpoint/2010/main" val="1236527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8166-644B-67E7-74A5-B6986AE1BB04}"/>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0A6EA6A-218E-1A2F-735F-7C4046474150}"/>
              </a:ext>
            </a:extLst>
          </p:cNvPr>
          <p:cNvPicPr>
            <a:picLocks noGrp="1" noChangeAspect="1"/>
          </p:cNvPicPr>
          <p:nvPr>
            <p:ph idx="1"/>
          </p:nvPr>
        </p:nvPicPr>
        <p:blipFill>
          <a:blip r:embed="rId2"/>
          <a:stretch>
            <a:fillRect/>
          </a:stretch>
        </p:blipFill>
        <p:spPr>
          <a:xfrm>
            <a:off x="3247402" y="3660810"/>
            <a:ext cx="8943975" cy="2447925"/>
          </a:xfrm>
        </p:spPr>
      </p:pic>
      <p:sp>
        <p:nvSpPr>
          <p:cNvPr id="7" name="Title 6">
            <a:extLst>
              <a:ext uri="{FF2B5EF4-FFF2-40B4-BE49-F238E27FC236}">
                <a16:creationId xmlns:a16="http://schemas.microsoft.com/office/drawing/2014/main" id="{96217F05-0F7A-DBD8-CB30-8FAC7D725F52}"/>
              </a:ext>
            </a:extLst>
          </p:cNvPr>
          <p:cNvSpPr>
            <a:spLocks noGrp="1"/>
          </p:cNvSpPr>
          <p:nvPr>
            <p:ph type="title"/>
          </p:nvPr>
        </p:nvSpPr>
        <p:spPr/>
        <p:txBody>
          <a:bodyPr/>
          <a:lstStyle/>
          <a:p>
            <a:r>
              <a:rPr lang="en-GB">
                <a:ea typeface="+mj-lt"/>
                <a:cs typeface="+mj-lt"/>
              </a:rPr>
              <a:t>Transmitter System Description</a:t>
            </a:r>
            <a:endParaRPr lang="en-US"/>
          </a:p>
        </p:txBody>
      </p:sp>
      <p:sp>
        <p:nvSpPr>
          <p:cNvPr id="11" name="Rectangle 10">
            <a:extLst>
              <a:ext uri="{FF2B5EF4-FFF2-40B4-BE49-F238E27FC236}">
                <a16:creationId xmlns:a16="http://schemas.microsoft.com/office/drawing/2014/main" id="{26DE493D-616C-671A-AD78-1AFA20966B6A}"/>
              </a:ext>
            </a:extLst>
          </p:cNvPr>
          <p:cNvSpPr/>
          <p:nvPr/>
        </p:nvSpPr>
        <p:spPr>
          <a:xfrm>
            <a:off x="4207051" y="3933686"/>
            <a:ext cx="1371724" cy="149332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B42CD343-12DA-5C78-F5E8-F7BBAE6C5771}"/>
              </a:ext>
            </a:extLst>
          </p:cNvPr>
          <p:cNvSpPr txBox="1">
            <a:spLocks/>
          </p:cNvSpPr>
          <p:nvPr/>
        </p:nvSpPr>
        <p:spPr>
          <a:xfrm>
            <a:off x="319157" y="1759364"/>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Why VGA as a driver for power amplifier ? </a:t>
            </a:r>
          </a:p>
          <a:p>
            <a:endParaRPr lang="en-GB"/>
          </a:p>
          <a:p>
            <a:r>
              <a:rPr lang="en-GB"/>
              <a:t>Roll-off at Corners </a:t>
            </a:r>
          </a:p>
          <a:p>
            <a:endParaRPr lang="en-GB"/>
          </a:p>
          <a:p>
            <a:endParaRPr lang="en-GB"/>
          </a:p>
        </p:txBody>
      </p:sp>
    </p:spTree>
    <p:extLst>
      <p:ext uri="{BB962C8B-B14F-4D97-AF65-F5344CB8AC3E}">
        <p14:creationId xmlns:p14="http://schemas.microsoft.com/office/powerpoint/2010/main" val="1443184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C637E-F6D9-2544-E383-C4D22B7DCDE1}"/>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CC820CB-5E5E-5172-A6AC-BBE9739055FC}"/>
              </a:ext>
            </a:extLst>
          </p:cNvPr>
          <p:cNvPicPr>
            <a:picLocks noGrp="1" noChangeAspect="1"/>
          </p:cNvPicPr>
          <p:nvPr>
            <p:ph idx="1"/>
          </p:nvPr>
        </p:nvPicPr>
        <p:blipFill>
          <a:blip r:embed="rId2"/>
          <a:stretch>
            <a:fillRect/>
          </a:stretch>
        </p:blipFill>
        <p:spPr>
          <a:xfrm>
            <a:off x="3247402" y="3660810"/>
            <a:ext cx="8943975" cy="2447925"/>
          </a:xfrm>
        </p:spPr>
      </p:pic>
      <p:sp>
        <p:nvSpPr>
          <p:cNvPr id="7" name="Title 6">
            <a:extLst>
              <a:ext uri="{FF2B5EF4-FFF2-40B4-BE49-F238E27FC236}">
                <a16:creationId xmlns:a16="http://schemas.microsoft.com/office/drawing/2014/main" id="{DAADE167-DC44-7271-D2BA-DCC333717E9E}"/>
              </a:ext>
            </a:extLst>
          </p:cNvPr>
          <p:cNvSpPr>
            <a:spLocks noGrp="1"/>
          </p:cNvSpPr>
          <p:nvPr>
            <p:ph type="title"/>
          </p:nvPr>
        </p:nvSpPr>
        <p:spPr/>
        <p:txBody>
          <a:bodyPr/>
          <a:lstStyle/>
          <a:p>
            <a:r>
              <a:rPr lang="en-GB">
                <a:ea typeface="+mj-lt"/>
                <a:cs typeface="+mj-lt"/>
              </a:rPr>
              <a:t>Transmitter System Description</a:t>
            </a:r>
            <a:endParaRPr lang="en-US"/>
          </a:p>
        </p:txBody>
      </p:sp>
      <p:sp>
        <p:nvSpPr>
          <p:cNvPr id="11" name="Rectangle 10">
            <a:extLst>
              <a:ext uri="{FF2B5EF4-FFF2-40B4-BE49-F238E27FC236}">
                <a16:creationId xmlns:a16="http://schemas.microsoft.com/office/drawing/2014/main" id="{ECD504EC-E38A-FE86-EFDE-81EDFF9068B8}"/>
              </a:ext>
            </a:extLst>
          </p:cNvPr>
          <p:cNvSpPr/>
          <p:nvPr/>
        </p:nvSpPr>
        <p:spPr>
          <a:xfrm>
            <a:off x="5410790" y="4044121"/>
            <a:ext cx="1371724" cy="149332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60C47E74-1994-54ED-49D9-18108CD785DD}"/>
              </a:ext>
            </a:extLst>
          </p:cNvPr>
          <p:cNvSpPr txBox="1">
            <a:spLocks/>
          </p:cNvSpPr>
          <p:nvPr/>
        </p:nvSpPr>
        <p:spPr>
          <a:xfrm>
            <a:off x="319157" y="1759364"/>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a:p>
            <a:r>
              <a:rPr lang="en-GB"/>
              <a:t>Reject common mode noise </a:t>
            </a:r>
          </a:p>
          <a:p>
            <a:r>
              <a:rPr lang="en-GB"/>
              <a:t>Reduce area needed </a:t>
            </a:r>
          </a:p>
          <a:p>
            <a:r>
              <a:rPr lang="en-GB"/>
              <a:t>Reduce insertion loss</a:t>
            </a:r>
          </a:p>
          <a:p>
            <a:endParaRPr lang="en-GB"/>
          </a:p>
          <a:p>
            <a:endParaRPr lang="en-GB"/>
          </a:p>
          <a:p>
            <a:endParaRPr lang="en-GB"/>
          </a:p>
        </p:txBody>
      </p:sp>
    </p:spTree>
    <p:extLst>
      <p:ext uri="{BB962C8B-B14F-4D97-AF65-F5344CB8AC3E}">
        <p14:creationId xmlns:p14="http://schemas.microsoft.com/office/powerpoint/2010/main" val="3813509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00019-DA5A-8740-A6F3-7F52122760BE}"/>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6469223-2018-D2EF-F201-435E2C98E218}"/>
              </a:ext>
            </a:extLst>
          </p:cNvPr>
          <p:cNvPicPr>
            <a:picLocks noGrp="1" noChangeAspect="1"/>
          </p:cNvPicPr>
          <p:nvPr>
            <p:ph idx="1"/>
          </p:nvPr>
        </p:nvPicPr>
        <p:blipFill>
          <a:blip r:embed="rId2"/>
          <a:stretch>
            <a:fillRect/>
          </a:stretch>
        </p:blipFill>
        <p:spPr>
          <a:xfrm>
            <a:off x="3247402" y="3660810"/>
            <a:ext cx="8943975" cy="2447925"/>
          </a:xfrm>
        </p:spPr>
      </p:pic>
      <p:sp>
        <p:nvSpPr>
          <p:cNvPr id="7" name="Title 6">
            <a:extLst>
              <a:ext uri="{FF2B5EF4-FFF2-40B4-BE49-F238E27FC236}">
                <a16:creationId xmlns:a16="http://schemas.microsoft.com/office/drawing/2014/main" id="{E9F98887-918E-1F3D-98E2-FE02D041A796}"/>
              </a:ext>
            </a:extLst>
          </p:cNvPr>
          <p:cNvSpPr>
            <a:spLocks noGrp="1"/>
          </p:cNvSpPr>
          <p:nvPr>
            <p:ph type="title"/>
          </p:nvPr>
        </p:nvSpPr>
        <p:spPr/>
        <p:txBody>
          <a:bodyPr/>
          <a:lstStyle/>
          <a:p>
            <a:r>
              <a:rPr lang="en-GB">
                <a:ea typeface="+mj-lt"/>
                <a:cs typeface="+mj-lt"/>
              </a:rPr>
              <a:t>Transmitter System Description</a:t>
            </a:r>
            <a:endParaRPr lang="en-US"/>
          </a:p>
        </p:txBody>
      </p:sp>
      <p:sp>
        <p:nvSpPr>
          <p:cNvPr id="11" name="Rectangle 10">
            <a:extLst>
              <a:ext uri="{FF2B5EF4-FFF2-40B4-BE49-F238E27FC236}">
                <a16:creationId xmlns:a16="http://schemas.microsoft.com/office/drawing/2014/main" id="{1C7CB2EE-2F9B-3C34-232E-284F67491A7F}"/>
              </a:ext>
            </a:extLst>
          </p:cNvPr>
          <p:cNvSpPr/>
          <p:nvPr/>
        </p:nvSpPr>
        <p:spPr>
          <a:xfrm>
            <a:off x="7354442" y="3933686"/>
            <a:ext cx="1371724" cy="149332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3D72495-C546-AD83-5A80-C4E6C710E11B}"/>
              </a:ext>
            </a:extLst>
          </p:cNvPr>
          <p:cNvSpPr txBox="1">
            <a:spLocks/>
          </p:cNvSpPr>
          <p:nvPr/>
        </p:nvSpPr>
        <p:spPr>
          <a:xfrm>
            <a:off x="319157" y="1759364"/>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Power amplifier Class AB</a:t>
            </a:r>
          </a:p>
          <a:p>
            <a:r>
              <a:rPr lang="en-GB"/>
              <a:t>Spectral leackage</a:t>
            </a:r>
          </a:p>
          <a:p>
            <a:r>
              <a:rPr lang="en-GB"/>
              <a:t>Class AB more robust in high frequency </a:t>
            </a:r>
          </a:p>
          <a:p>
            <a:r>
              <a:rPr lang="en-GB"/>
              <a:t>No need for high efficiency in </a:t>
            </a:r>
            <a:r>
              <a:rPr lang="en-GB" err="1"/>
              <a:t>fmcw</a:t>
            </a:r>
          </a:p>
          <a:p>
            <a:endParaRPr lang="en-GB"/>
          </a:p>
          <a:p>
            <a:endParaRPr lang="en-GB"/>
          </a:p>
        </p:txBody>
      </p:sp>
    </p:spTree>
    <p:extLst>
      <p:ext uri="{BB962C8B-B14F-4D97-AF65-F5344CB8AC3E}">
        <p14:creationId xmlns:p14="http://schemas.microsoft.com/office/powerpoint/2010/main" val="288844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6DFD0-09E8-D377-B328-FDFBD74483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D9CA82-63E8-0B67-FFE3-6F72D31DD221}"/>
              </a:ext>
            </a:extLst>
          </p:cNvPr>
          <p:cNvSpPr>
            <a:spLocks noGrp="1"/>
          </p:cNvSpPr>
          <p:nvPr>
            <p:ph type="title"/>
          </p:nvPr>
        </p:nvSpPr>
        <p:spPr>
          <a:xfrm>
            <a:off x="838200" y="365125"/>
            <a:ext cx="11245402" cy="1336295"/>
          </a:xfrm>
        </p:spPr>
        <p:txBody>
          <a:bodyPr/>
          <a:lstStyle/>
          <a:p>
            <a:r>
              <a:rPr lang="en-GB"/>
              <a:t>Intro to Radar Systems: Theory of Operation</a:t>
            </a:r>
          </a:p>
        </p:txBody>
      </p:sp>
      <p:sp>
        <p:nvSpPr>
          <p:cNvPr id="3" name="Content Placeholder 2">
            <a:extLst>
              <a:ext uri="{FF2B5EF4-FFF2-40B4-BE49-F238E27FC236}">
                <a16:creationId xmlns:a16="http://schemas.microsoft.com/office/drawing/2014/main" id="{CDC9DFB9-1B2B-6ED2-831A-49593D6046B9}"/>
              </a:ext>
            </a:extLst>
          </p:cNvPr>
          <p:cNvSpPr>
            <a:spLocks noGrp="1"/>
          </p:cNvSpPr>
          <p:nvPr>
            <p:ph idx="1"/>
          </p:nvPr>
        </p:nvSpPr>
        <p:spPr/>
        <p:txBody>
          <a:bodyPr vert="horz" lIns="91440" tIns="45720" rIns="91440" bIns="45720" rtlCol="0" anchor="t">
            <a:normAutofit/>
          </a:bodyPr>
          <a:lstStyle/>
          <a:p>
            <a:r>
              <a:rPr lang="en-GB" sz="2400"/>
              <a:t>The beat frequency is not enough to </a:t>
            </a:r>
            <a:br>
              <a:rPr lang="en-GB" sz="2400"/>
            </a:br>
            <a:r>
              <a:rPr lang="en-GB" sz="2400"/>
              <a:t>distinguish between different objects.</a:t>
            </a:r>
          </a:p>
          <a:p>
            <a:pPr lvl="1">
              <a:buFont typeface="Courier New" panose="020B0604020202020204" pitchFamily="34" charset="0"/>
              <a:buChar char="o"/>
            </a:pPr>
            <a:r>
              <a:rPr lang="en-GB" sz="2000"/>
              <a:t>Stationary</a:t>
            </a:r>
          </a:p>
          <a:p>
            <a:pPr lvl="1">
              <a:buFont typeface="Courier New" panose="020B0604020202020204" pitchFamily="34" charset="0"/>
              <a:buChar char="o"/>
            </a:pPr>
            <a:r>
              <a:rPr lang="en-GB" sz="2000"/>
              <a:t>Objects moving towards the Tx</a:t>
            </a:r>
          </a:p>
          <a:p>
            <a:pPr lvl="1">
              <a:buFont typeface="Courier New" panose="020B0604020202020204" pitchFamily="34" charset="0"/>
              <a:buChar char="o"/>
            </a:pPr>
            <a:r>
              <a:rPr lang="en-GB" sz="2000"/>
              <a:t>Objects moving away from the Tx</a:t>
            </a:r>
          </a:p>
          <a:p>
            <a:endParaRPr lang="en-GB" sz="2400"/>
          </a:p>
          <a:p>
            <a:pPr marL="0" indent="0">
              <a:buNone/>
            </a:pPr>
            <a:endParaRPr lang="en-GB" sz="2400"/>
          </a:p>
        </p:txBody>
      </p:sp>
      <p:pic>
        <p:nvPicPr>
          <p:cNvPr id="4" name="Picture 3" descr="A graph of a function&#10;&#10;AI-generated content may be incorrect.">
            <a:extLst>
              <a:ext uri="{FF2B5EF4-FFF2-40B4-BE49-F238E27FC236}">
                <a16:creationId xmlns:a16="http://schemas.microsoft.com/office/drawing/2014/main" id="{4CA38A4C-57BE-8E71-2973-7C4FC3E193DB}"/>
              </a:ext>
            </a:extLst>
          </p:cNvPr>
          <p:cNvPicPr>
            <a:picLocks noChangeAspect="1"/>
          </p:cNvPicPr>
          <p:nvPr/>
        </p:nvPicPr>
        <p:blipFill>
          <a:blip r:embed="rId2"/>
          <a:srcRect l="6662" t="6896" r="9217" b="246"/>
          <a:stretch>
            <a:fillRect/>
          </a:stretch>
        </p:blipFill>
        <p:spPr>
          <a:xfrm>
            <a:off x="683197" y="3656594"/>
            <a:ext cx="3326918" cy="2292627"/>
          </a:xfrm>
          <a:prstGeom prst="rect">
            <a:avLst/>
          </a:prstGeom>
        </p:spPr>
      </p:pic>
      <p:pic>
        <p:nvPicPr>
          <p:cNvPr id="5" name="Picture 4" descr="A graph of a function&#10;&#10;AI-generated content may be incorrect.">
            <a:extLst>
              <a:ext uri="{FF2B5EF4-FFF2-40B4-BE49-F238E27FC236}">
                <a16:creationId xmlns:a16="http://schemas.microsoft.com/office/drawing/2014/main" id="{6172EB6A-EA95-FE33-6EB1-C722952E506F}"/>
              </a:ext>
            </a:extLst>
          </p:cNvPr>
          <p:cNvPicPr>
            <a:picLocks noChangeAspect="1"/>
          </p:cNvPicPr>
          <p:nvPr/>
        </p:nvPicPr>
        <p:blipFill>
          <a:blip r:embed="rId3"/>
          <a:srcRect l="7171" t="3704" r="272" b="265"/>
          <a:stretch>
            <a:fillRect/>
          </a:stretch>
        </p:blipFill>
        <p:spPr>
          <a:xfrm>
            <a:off x="4583430" y="3662156"/>
            <a:ext cx="3213310" cy="2283929"/>
          </a:xfrm>
          <a:prstGeom prst="rect">
            <a:avLst/>
          </a:prstGeom>
        </p:spPr>
      </p:pic>
      <p:pic>
        <p:nvPicPr>
          <p:cNvPr id="6" name="Picture 5" descr="A graph of a function&#10;&#10;AI-generated content may be incorrect.">
            <a:extLst>
              <a:ext uri="{FF2B5EF4-FFF2-40B4-BE49-F238E27FC236}">
                <a16:creationId xmlns:a16="http://schemas.microsoft.com/office/drawing/2014/main" id="{5E3A179B-8FFF-1DD7-27AA-882E91FD341C}"/>
              </a:ext>
            </a:extLst>
          </p:cNvPr>
          <p:cNvPicPr>
            <a:picLocks noChangeAspect="1"/>
          </p:cNvPicPr>
          <p:nvPr/>
        </p:nvPicPr>
        <p:blipFill>
          <a:blip r:embed="rId4"/>
          <a:srcRect l="5010" t="6254" r="-209" b="292"/>
          <a:stretch>
            <a:fillRect/>
          </a:stretch>
        </p:blipFill>
        <p:spPr>
          <a:xfrm>
            <a:off x="8579207" y="3538000"/>
            <a:ext cx="3104220" cy="2396741"/>
          </a:xfrm>
          <a:prstGeom prst="rect">
            <a:avLst/>
          </a:prstGeom>
        </p:spPr>
      </p:pic>
    </p:spTree>
    <p:extLst>
      <p:ext uri="{BB962C8B-B14F-4D97-AF65-F5344CB8AC3E}">
        <p14:creationId xmlns:p14="http://schemas.microsoft.com/office/powerpoint/2010/main" val="262519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3E8EB-B5DD-2CA4-552E-D948BBD859AC}"/>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4F27259-5C69-C98D-21D8-8BA73F4E8E51}"/>
              </a:ext>
            </a:extLst>
          </p:cNvPr>
          <p:cNvPicPr>
            <a:picLocks noGrp="1" noChangeAspect="1"/>
          </p:cNvPicPr>
          <p:nvPr>
            <p:ph idx="1"/>
          </p:nvPr>
        </p:nvPicPr>
        <p:blipFill>
          <a:blip r:embed="rId2"/>
          <a:stretch>
            <a:fillRect/>
          </a:stretch>
        </p:blipFill>
        <p:spPr>
          <a:xfrm>
            <a:off x="3247402" y="3660810"/>
            <a:ext cx="8943975" cy="2447925"/>
          </a:xfrm>
        </p:spPr>
      </p:pic>
      <p:sp>
        <p:nvSpPr>
          <p:cNvPr id="7" name="Title 6">
            <a:extLst>
              <a:ext uri="{FF2B5EF4-FFF2-40B4-BE49-F238E27FC236}">
                <a16:creationId xmlns:a16="http://schemas.microsoft.com/office/drawing/2014/main" id="{E6D37159-6E69-7FBD-35B0-89CD9A2B95E8}"/>
              </a:ext>
            </a:extLst>
          </p:cNvPr>
          <p:cNvSpPr>
            <a:spLocks noGrp="1"/>
          </p:cNvSpPr>
          <p:nvPr>
            <p:ph type="title"/>
          </p:nvPr>
        </p:nvSpPr>
        <p:spPr/>
        <p:txBody>
          <a:bodyPr/>
          <a:lstStyle/>
          <a:p>
            <a:r>
              <a:rPr lang="en-GB">
                <a:ea typeface="+mj-lt"/>
                <a:cs typeface="+mj-lt"/>
              </a:rPr>
              <a:t>Transmitter System Description</a:t>
            </a:r>
            <a:endParaRPr lang="en-US"/>
          </a:p>
        </p:txBody>
      </p:sp>
      <p:sp>
        <p:nvSpPr>
          <p:cNvPr id="11" name="Rectangle 10">
            <a:extLst>
              <a:ext uri="{FF2B5EF4-FFF2-40B4-BE49-F238E27FC236}">
                <a16:creationId xmlns:a16="http://schemas.microsoft.com/office/drawing/2014/main" id="{412B24EB-CCF9-606F-5101-5654B68B3E16}"/>
              </a:ext>
            </a:extLst>
          </p:cNvPr>
          <p:cNvSpPr/>
          <p:nvPr/>
        </p:nvSpPr>
        <p:spPr>
          <a:xfrm>
            <a:off x="7354442" y="3933686"/>
            <a:ext cx="1371724" cy="149332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436372-0C24-7CB1-FFED-8081F86159D6}"/>
              </a:ext>
            </a:extLst>
          </p:cNvPr>
          <p:cNvSpPr txBox="1">
            <a:spLocks/>
          </p:cNvSpPr>
          <p:nvPr/>
        </p:nvSpPr>
        <p:spPr>
          <a:xfrm>
            <a:off x="319157" y="1759364"/>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Adaptive bias scheme was adapted </a:t>
            </a:r>
            <a:endParaRPr lang="en-US"/>
          </a:p>
          <a:p>
            <a:r>
              <a:rPr lang="en-US"/>
              <a:t>Ensure better efficiency at roll-off</a:t>
            </a:r>
          </a:p>
          <a:p>
            <a:r>
              <a:rPr lang="en-US"/>
              <a:t>Less power consumption</a:t>
            </a:r>
          </a:p>
          <a:p>
            <a:endParaRPr lang="en-GB"/>
          </a:p>
          <a:p>
            <a:endParaRPr lang="en-GB"/>
          </a:p>
        </p:txBody>
      </p:sp>
    </p:spTree>
    <p:extLst>
      <p:ext uri="{BB962C8B-B14F-4D97-AF65-F5344CB8AC3E}">
        <p14:creationId xmlns:p14="http://schemas.microsoft.com/office/powerpoint/2010/main" val="185358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8D492-3BEF-786D-5D01-F7F7ECF8EDE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9797C8B-F321-3614-1AE1-18E0B1E2D535}"/>
              </a:ext>
            </a:extLst>
          </p:cNvPr>
          <p:cNvSpPr>
            <a:spLocks noGrp="1"/>
          </p:cNvSpPr>
          <p:nvPr>
            <p:ph type="title"/>
          </p:nvPr>
        </p:nvSpPr>
        <p:spPr/>
        <p:txBody>
          <a:bodyPr/>
          <a:lstStyle/>
          <a:p>
            <a:r>
              <a:rPr lang="en-GB">
                <a:ea typeface="+mj-lt"/>
                <a:cs typeface="+mj-lt"/>
              </a:rPr>
              <a:t>Transmitter System Description</a:t>
            </a:r>
            <a:endParaRPr lang="en-US"/>
          </a:p>
        </p:txBody>
      </p:sp>
      <p:pic>
        <p:nvPicPr>
          <p:cNvPr id="9" name="Content Placeholder 8" descr="A graph with a line going up&#10;&#10;AI-generated content may be incorrect.">
            <a:extLst>
              <a:ext uri="{FF2B5EF4-FFF2-40B4-BE49-F238E27FC236}">
                <a16:creationId xmlns:a16="http://schemas.microsoft.com/office/drawing/2014/main" id="{F33DF4A8-3C0B-7561-B737-9C3D39383282}"/>
              </a:ext>
            </a:extLst>
          </p:cNvPr>
          <p:cNvPicPr>
            <a:picLocks noGrp="1" noChangeAspect="1"/>
          </p:cNvPicPr>
          <p:nvPr>
            <p:ph idx="1"/>
          </p:nvPr>
        </p:nvPicPr>
        <p:blipFill>
          <a:blip r:embed="rId2"/>
          <a:stretch>
            <a:fillRect/>
          </a:stretch>
        </p:blipFill>
        <p:spPr>
          <a:xfrm>
            <a:off x="941294" y="2183886"/>
            <a:ext cx="5154706" cy="2491815"/>
          </a:xfrm>
        </p:spPr>
      </p:pic>
      <p:pic>
        <p:nvPicPr>
          <p:cNvPr id="10" name="Picture 9" descr="A graph of a power amplifier&#10;&#10;AI-generated content may be incorrect.">
            <a:extLst>
              <a:ext uri="{FF2B5EF4-FFF2-40B4-BE49-F238E27FC236}">
                <a16:creationId xmlns:a16="http://schemas.microsoft.com/office/drawing/2014/main" id="{34EF2DF0-7F96-D18D-25C6-FA8F8870A2E1}"/>
              </a:ext>
            </a:extLst>
          </p:cNvPr>
          <p:cNvPicPr>
            <a:picLocks noChangeAspect="1"/>
          </p:cNvPicPr>
          <p:nvPr/>
        </p:nvPicPr>
        <p:blipFill>
          <a:blip r:embed="rId3"/>
          <a:stretch>
            <a:fillRect/>
          </a:stretch>
        </p:blipFill>
        <p:spPr>
          <a:xfrm>
            <a:off x="6342529" y="2040592"/>
            <a:ext cx="5009030" cy="2776818"/>
          </a:xfrm>
          <a:prstGeom prst="rect">
            <a:avLst/>
          </a:prstGeom>
        </p:spPr>
      </p:pic>
      <p:sp>
        <p:nvSpPr>
          <p:cNvPr id="12" name="TextBox 11">
            <a:extLst>
              <a:ext uri="{FF2B5EF4-FFF2-40B4-BE49-F238E27FC236}">
                <a16:creationId xmlns:a16="http://schemas.microsoft.com/office/drawing/2014/main" id="{C4E51C82-90FF-0605-F5B2-6C84CF330931}"/>
              </a:ext>
            </a:extLst>
          </p:cNvPr>
          <p:cNvSpPr txBox="1"/>
          <p:nvPr/>
        </p:nvSpPr>
        <p:spPr>
          <a:xfrm>
            <a:off x="1283514" y="4802824"/>
            <a:ext cx="40989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Chirp signal out of Power amplifier </a:t>
            </a:r>
          </a:p>
        </p:txBody>
      </p:sp>
      <p:sp>
        <p:nvSpPr>
          <p:cNvPr id="13" name="TextBox 12">
            <a:extLst>
              <a:ext uri="{FF2B5EF4-FFF2-40B4-BE49-F238E27FC236}">
                <a16:creationId xmlns:a16="http://schemas.microsoft.com/office/drawing/2014/main" id="{2CA68F2A-54B4-7107-9581-D2AA66B0B34D}"/>
              </a:ext>
            </a:extLst>
          </p:cNvPr>
          <p:cNvSpPr txBox="1"/>
          <p:nvPr/>
        </p:nvSpPr>
        <p:spPr>
          <a:xfrm>
            <a:off x="6796808" y="4825235"/>
            <a:ext cx="40989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Power amplifier output FFT  </a:t>
            </a:r>
          </a:p>
        </p:txBody>
      </p:sp>
    </p:spTree>
    <p:extLst>
      <p:ext uri="{BB962C8B-B14F-4D97-AF65-F5344CB8AC3E}">
        <p14:creationId xmlns:p14="http://schemas.microsoft.com/office/powerpoint/2010/main" val="3324985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39514F-63DF-2274-E528-83843F60170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8A30266-E845-47C9-739C-0AC21FD1E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lor-coded on electronic circuit board">
            <a:extLst>
              <a:ext uri="{FF2B5EF4-FFF2-40B4-BE49-F238E27FC236}">
                <a16:creationId xmlns:a16="http://schemas.microsoft.com/office/drawing/2014/main" id="{439BA55A-B6E3-E91F-5982-AB654A0F03D4}"/>
              </a:ext>
            </a:extLst>
          </p:cNvPr>
          <p:cNvPicPr>
            <a:picLocks noChangeAspect="1"/>
          </p:cNvPicPr>
          <p:nvPr/>
        </p:nvPicPr>
        <p:blipFill>
          <a:blip r:embed="rId2"/>
          <a:srcRect l="6589" r="-1" b="-1"/>
          <a:stretch>
            <a:fillRect/>
          </a:stretch>
        </p:blipFill>
        <p:spPr>
          <a:xfrm>
            <a:off x="1" y="10"/>
            <a:ext cx="9669642" cy="6857990"/>
          </a:xfrm>
          <a:prstGeom prst="rect">
            <a:avLst/>
          </a:prstGeom>
        </p:spPr>
      </p:pic>
      <p:sp>
        <p:nvSpPr>
          <p:cNvPr id="10" name="Rectangle 9">
            <a:extLst>
              <a:ext uri="{FF2B5EF4-FFF2-40B4-BE49-F238E27FC236}">
                <a16:creationId xmlns:a16="http://schemas.microsoft.com/office/drawing/2014/main" id="{3E0F4916-32E7-01F5-B279-EE0E5F3F6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FE3FD5F-E488-2857-6771-40B895266900}"/>
              </a:ext>
            </a:extLst>
          </p:cNvPr>
          <p:cNvSpPr txBox="1">
            <a:spLocks/>
          </p:cNvSpPr>
          <p:nvPr/>
        </p:nvSpPr>
        <p:spPr>
          <a:xfrm>
            <a:off x="7935402" y="743447"/>
            <a:ext cx="3445765" cy="3692028"/>
          </a:xfrm>
          <a:prstGeom prst="rect">
            <a:avLst/>
          </a:prstGeom>
          <a:noFill/>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GB" sz="5200">
              <a:ea typeface="+mj-lt"/>
              <a:cs typeface="+mj-lt"/>
            </a:endParaRPr>
          </a:p>
          <a:p>
            <a:pPr>
              <a:spcAft>
                <a:spcPts val="600"/>
              </a:spcAft>
            </a:pPr>
            <a:endParaRPr lang="en-GB" sz="5200">
              <a:ea typeface="+mj-lt"/>
              <a:cs typeface="+mj-lt"/>
            </a:endParaRPr>
          </a:p>
          <a:p>
            <a:pPr>
              <a:spcAft>
                <a:spcPts val="600"/>
              </a:spcAft>
            </a:pPr>
            <a:r>
              <a:rPr lang="en-GB" sz="5200">
                <a:ea typeface="+mj-lt"/>
                <a:cs typeface="+mj-lt"/>
              </a:rPr>
              <a:t>Transmitter Circuits Design</a:t>
            </a:r>
            <a:r>
              <a:rPr lang="en-US" sz="5200">
                <a:ea typeface="+mj-lt"/>
                <a:cs typeface="+mj-lt"/>
              </a:rPr>
              <a:t> </a:t>
            </a:r>
          </a:p>
          <a:p>
            <a:pPr>
              <a:spcAft>
                <a:spcPts val="600"/>
              </a:spcAft>
            </a:pPr>
            <a:endParaRPr lang="en-GB" sz="5200">
              <a:ea typeface="+mj-lt"/>
              <a:cs typeface="+mj-lt"/>
            </a:endParaRPr>
          </a:p>
          <a:p>
            <a:pPr>
              <a:spcAft>
                <a:spcPts val="600"/>
              </a:spcAft>
            </a:pPr>
            <a:endParaRPr lang="en-GB" sz="5200">
              <a:ea typeface="+mj-lt"/>
              <a:cs typeface="+mj-lt"/>
            </a:endParaRPr>
          </a:p>
          <a:p>
            <a:pPr>
              <a:spcAft>
                <a:spcPts val="600"/>
              </a:spcAft>
            </a:pPr>
            <a:endParaRPr lang="en-GB" sz="3400">
              <a:ea typeface="+mj-lt"/>
              <a:cs typeface="+mj-lt"/>
            </a:endParaRPr>
          </a:p>
          <a:p>
            <a:pPr>
              <a:spcAft>
                <a:spcPts val="600"/>
              </a:spcAft>
            </a:pPr>
            <a:r>
              <a:rPr lang="en-GB" sz="3400">
                <a:ea typeface="+mj-lt"/>
                <a:cs typeface="+mj-lt"/>
              </a:rPr>
              <a:t>Variable Gain Amplifier &amp; Power Amplifier </a:t>
            </a:r>
            <a:endParaRPr lang="en-US" sz="3400"/>
          </a:p>
        </p:txBody>
      </p:sp>
    </p:spTree>
    <p:extLst>
      <p:ext uri="{BB962C8B-B14F-4D97-AF65-F5344CB8AC3E}">
        <p14:creationId xmlns:p14="http://schemas.microsoft.com/office/powerpoint/2010/main" val="3787989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B857F-3A6C-74F0-4081-B023062AC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AD4B41-E03D-DF8A-E76E-D932F7489790}"/>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508E4A3F-D478-5A45-6CF6-D9C788CA691C}"/>
              </a:ext>
            </a:extLst>
          </p:cNvPr>
          <p:cNvSpPr>
            <a:spLocks noGrp="1"/>
          </p:cNvSpPr>
          <p:nvPr>
            <p:ph idx="1"/>
          </p:nvPr>
        </p:nvSpPr>
        <p:spPr>
          <a:xfrm>
            <a:off x="104670" y="892669"/>
            <a:ext cx="11750999" cy="5072661"/>
          </a:xfrm>
        </p:spPr>
        <p:txBody>
          <a:bodyPr vert="horz" lIns="91440" tIns="45720" rIns="91440" bIns="45720" rtlCol="0" anchor="t">
            <a:normAutofit lnSpcReduction="10000"/>
          </a:bodyPr>
          <a:lstStyle/>
          <a:p>
            <a:pPr marL="514350" indent="-514350">
              <a:buFont typeface="+mj-lt"/>
              <a:buAutoNum type="arabicPeriod"/>
            </a:pPr>
            <a:r>
              <a:rPr lang="en-GB" sz="2000">
                <a:solidFill>
                  <a:schemeClr val="bg2"/>
                </a:solidFill>
              </a:rPr>
              <a:t>Introduction to FMCW Radar Systems</a:t>
            </a:r>
          </a:p>
          <a:p>
            <a:pPr marL="514350" indent="-514350">
              <a:buFont typeface="+mj-lt"/>
              <a:buAutoNum type="arabicPeriod"/>
            </a:pPr>
            <a:r>
              <a:rPr lang="en-GB" sz="2000">
                <a:solidFill>
                  <a:schemeClr val="bg2"/>
                </a:solidFill>
              </a:rPr>
              <a:t>System Specifications Formulation</a:t>
            </a:r>
          </a:p>
          <a:p>
            <a:pPr marL="514350" indent="-514350">
              <a:buFont typeface="+mj-lt"/>
              <a:buAutoNum type="arabicPeriod"/>
            </a:pPr>
            <a:r>
              <a:rPr lang="en-GB" sz="2000">
                <a:solidFill>
                  <a:schemeClr val="bg2"/>
                </a:solidFill>
              </a:rPr>
              <a:t>PLL System Formulation</a:t>
            </a:r>
          </a:p>
          <a:p>
            <a:pPr marL="514350" indent="-514350">
              <a:buFont typeface="+mj-lt"/>
              <a:buAutoNum type="arabicPeriod"/>
            </a:pPr>
            <a:r>
              <a:rPr lang="en-GB" sz="2000">
                <a:solidFill>
                  <a:schemeClr val="bg2"/>
                </a:solidFill>
              </a:rPr>
              <a:t>PLL Circuits Design</a:t>
            </a:r>
          </a:p>
          <a:p>
            <a:pPr marL="971550" lvl="1" indent="-514350">
              <a:buFont typeface="+mj-lt"/>
              <a:buAutoNum type="arabicPeriod"/>
            </a:pPr>
            <a:r>
              <a:rPr lang="en-GB" sz="1600">
                <a:solidFill>
                  <a:schemeClr val="bg2"/>
                </a:solidFill>
              </a:rPr>
              <a:t>Charge Pump and Phase-Frequency Detector</a:t>
            </a:r>
          </a:p>
          <a:p>
            <a:pPr marL="971550" lvl="1" indent="-514350">
              <a:buFont typeface="+mj-lt"/>
              <a:buAutoNum type="arabicPeriod"/>
            </a:pPr>
            <a:r>
              <a:rPr lang="en-GB" sz="1600">
                <a:solidFill>
                  <a:schemeClr val="bg2"/>
                </a:solidFill>
              </a:rPr>
              <a:t>Voltage-Controlled Oscillator</a:t>
            </a:r>
          </a:p>
          <a:p>
            <a:pPr marL="971550" lvl="1" indent="-514350">
              <a:buFont typeface="+mj-lt"/>
              <a:buAutoNum type="arabicPeriod"/>
            </a:pPr>
            <a:r>
              <a:rPr lang="en-GB" sz="1600">
                <a:solidFill>
                  <a:schemeClr val="bg2"/>
                </a:solidFill>
              </a:rPr>
              <a:t>Frequency Dividers</a:t>
            </a:r>
          </a:p>
          <a:p>
            <a:pPr marL="514350" indent="-514350">
              <a:buFont typeface="+mj-lt"/>
              <a:buAutoNum type="arabicPeriod"/>
            </a:pPr>
            <a:r>
              <a:rPr lang="en-GB" sz="2000">
                <a:solidFill>
                  <a:schemeClr val="bg2"/>
                </a:solidFill>
              </a:rPr>
              <a:t>Transmitter System Description</a:t>
            </a:r>
          </a:p>
          <a:p>
            <a:pPr marL="514350" indent="-514350">
              <a:buFont typeface="+mj-lt"/>
              <a:buAutoNum type="arabicPeriod"/>
            </a:pPr>
            <a:r>
              <a:rPr lang="en-GB" sz="2000">
                <a:solidFill>
                  <a:schemeClr val="accent1">
                    <a:lumMod val="60000"/>
                    <a:lumOff val="40000"/>
                  </a:schemeClr>
                </a:solidFill>
              </a:rPr>
              <a:t>Transmitter Circuits Design</a:t>
            </a:r>
          </a:p>
          <a:p>
            <a:pPr marL="971550" lvl="1" indent="-514350">
              <a:buFont typeface="+mj-lt"/>
              <a:buAutoNum type="arabicPeriod"/>
            </a:pPr>
            <a:r>
              <a:rPr lang="en-GB" sz="1600">
                <a:solidFill>
                  <a:schemeClr val="accent1">
                    <a:lumMod val="60000"/>
                    <a:lumOff val="40000"/>
                  </a:schemeClr>
                </a:solidFill>
              </a:rPr>
              <a:t>Variable Gain Amplifier</a:t>
            </a:r>
          </a:p>
          <a:p>
            <a:pPr marL="971550" lvl="1" indent="-514350">
              <a:buFont typeface="+mj-lt"/>
              <a:buAutoNum type="arabicPeriod"/>
            </a:pPr>
            <a:r>
              <a:rPr lang="en-GB" sz="1600">
                <a:solidFill>
                  <a:schemeClr val="accent1">
                    <a:lumMod val="60000"/>
                    <a:lumOff val="40000"/>
                  </a:schemeClr>
                </a:solidFill>
              </a:rPr>
              <a:t>Power Amplifier</a:t>
            </a:r>
          </a:p>
          <a:p>
            <a:pPr marL="514350" indent="-514350">
              <a:buFont typeface="+mj-lt"/>
              <a:buAutoNum type="arabicPeriod"/>
            </a:pPr>
            <a:r>
              <a:rPr lang="en-GB" sz="2000">
                <a:solidFill>
                  <a:schemeClr val="bg2"/>
                </a:solidFill>
              </a:rPr>
              <a:t>Receiver System Description</a:t>
            </a:r>
          </a:p>
          <a:p>
            <a:pPr marL="514350" indent="-514350">
              <a:buFont typeface="+mj-lt"/>
              <a:buAutoNum type="arabicPeriod"/>
            </a:pPr>
            <a:r>
              <a:rPr lang="en-GB" sz="2000">
                <a:solidFill>
                  <a:schemeClr val="bg2"/>
                </a:solidFill>
              </a:rPr>
              <a:t>Receiver Circuits Design</a:t>
            </a:r>
          </a:p>
          <a:p>
            <a:pPr marL="971550" lvl="1" indent="-514350">
              <a:buFont typeface="+mj-lt"/>
              <a:buAutoNum type="arabicPeriod"/>
            </a:pPr>
            <a:r>
              <a:rPr lang="en-GB" sz="1600">
                <a:solidFill>
                  <a:schemeClr val="bg2"/>
                </a:solidFill>
              </a:rPr>
              <a:t>Low-Noise Amplifier</a:t>
            </a:r>
          </a:p>
          <a:p>
            <a:pPr marL="971550" lvl="1" indent="-514350">
              <a:buFont typeface="+mj-lt"/>
              <a:buAutoNum type="arabicPeriod"/>
            </a:pPr>
            <a:r>
              <a:rPr lang="en-GB" sz="1600">
                <a:solidFill>
                  <a:schemeClr val="bg2"/>
                </a:solidFill>
              </a:rPr>
              <a:t>Mixer and Local Oscillator Chain</a:t>
            </a:r>
          </a:p>
          <a:p>
            <a:pPr marL="971550" lvl="1" indent="-514350">
              <a:buFont typeface="+mj-lt"/>
              <a:buAutoNum type="arabicPeriod"/>
            </a:pPr>
            <a:r>
              <a:rPr lang="en-GB" sz="1600">
                <a:solidFill>
                  <a:schemeClr val="bg2"/>
                </a:solidFill>
              </a:rPr>
              <a:t>Baseband Amplifiers</a:t>
            </a:r>
          </a:p>
        </p:txBody>
      </p:sp>
      <p:sp>
        <p:nvSpPr>
          <p:cNvPr id="4" name="Arrow: Down 3">
            <a:extLst>
              <a:ext uri="{FF2B5EF4-FFF2-40B4-BE49-F238E27FC236}">
                <a16:creationId xmlns:a16="http://schemas.microsoft.com/office/drawing/2014/main" id="{D5445980-F04D-BE2B-CDAA-DEB261F6A622}"/>
              </a:ext>
            </a:extLst>
          </p:cNvPr>
          <p:cNvSpPr/>
          <p:nvPr/>
        </p:nvSpPr>
        <p:spPr>
          <a:xfrm>
            <a:off x="200967" y="6521380"/>
            <a:ext cx="472273" cy="261257"/>
          </a:xfrm>
          <a:prstGeom prst="downArrow">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642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1216D-C93A-7D70-0BB7-24BB2B8EFDFF}"/>
            </a:ext>
          </a:extLst>
        </p:cNvPr>
        <p:cNvGrpSpPr/>
        <p:nvPr/>
      </p:nvGrpSpPr>
      <p:grpSpPr>
        <a:xfrm>
          <a:off x="0" y="0"/>
          <a:ext cx="0" cy="0"/>
          <a:chOff x="0" y="0"/>
          <a:chExt cx="0" cy="0"/>
        </a:xfrm>
      </p:grpSpPr>
      <p:pic>
        <p:nvPicPr>
          <p:cNvPr id="21" name="Picture 20" descr="A diagram of a circuit&#10;&#10;AI-generated content may be incorrect.">
            <a:extLst>
              <a:ext uri="{FF2B5EF4-FFF2-40B4-BE49-F238E27FC236}">
                <a16:creationId xmlns:a16="http://schemas.microsoft.com/office/drawing/2014/main" id="{4C18A4A8-044B-0311-AD55-ADA6781E9E90}"/>
              </a:ext>
            </a:extLst>
          </p:cNvPr>
          <p:cNvPicPr>
            <a:picLocks noChangeAspect="1"/>
          </p:cNvPicPr>
          <p:nvPr/>
        </p:nvPicPr>
        <p:blipFill>
          <a:blip r:embed="rId2"/>
          <a:stretch>
            <a:fillRect/>
          </a:stretch>
        </p:blipFill>
        <p:spPr>
          <a:xfrm>
            <a:off x="4868379" y="964855"/>
            <a:ext cx="7181850" cy="5336900"/>
          </a:xfrm>
          <a:prstGeom prst="rect">
            <a:avLst/>
          </a:prstGeom>
        </p:spPr>
      </p:pic>
      <p:sp>
        <p:nvSpPr>
          <p:cNvPr id="2" name="Title 1">
            <a:extLst>
              <a:ext uri="{FF2B5EF4-FFF2-40B4-BE49-F238E27FC236}">
                <a16:creationId xmlns:a16="http://schemas.microsoft.com/office/drawing/2014/main" id="{1F21958A-0FEF-C38B-FE41-A3DC8778703B}"/>
              </a:ext>
            </a:extLst>
          </p:cNvPr>
          <p:cNvSpPr>
            <a:spLocks noGrp="1"/>
          </p:cNvSpPr>
          <p:nvPr>
            <p:ph type="title"/>
          </p:nvPr>
        </p:nvSpPr>
        <p:spPr/>
        <p:txBody>
          <a:bodyPr/>
          <a:lstStyle/>
          <a:p>
            <a:r>
              <a:rPr lang="en-GB"/>
              <a:t>Variable Gain</a:t>
            </a:r>
            <a:br>
              <a:rPr lang="en-GB"/>
            </a:br>
            <a:r>
              <a:rPr lang="en-GB"/>
              <a:t> Amplifier schematic</a:t>
            </a:r>
          </a:p>
        </p:txBody>
      </p:sp>
      <p:sp>
        <p:nvSpPr>
          <p:cNvPr id="3" name="Content Placeholder 2">
            <a:extLst>
              <a:ext uri="{FF2B5EF4-FFF2-40B4-BE49-F238E27FC236}">
                <a16:creationId xmlns:a16="http://schemas.microsoft.com/office/drawing/2014/main" id="{EA8BFAF1-2583-6883-73A1-83FEF87BDCAF}"/>
              </a:ext>
            </a:extLst>
          </p:cNvPr>
          <p:cNvSpPr>
            <a:spLocks noGrp="1"/>
          </p:cNvSpPr>
          <p:nvPr>
            <p:ph idx="1"/>
          </p:nvPr>
        </p:nvSpPr>
        <p:spPr/>
        <p:txBody>
          <a:bodyPr vert="horz" lIns="91440" tIns="45720" rIns="91440" bIns="45720" rtlCol="0" anchor="t">
            <a:normAutofit/>
          </a:bodyPr>
          <a:lstStyle/>
          <a:p>
            <a:endParaRPr lang="en-GB"/>
          </a:p>
          <a:p>
            <a:endParaRPr lang="en-GB"/>
          </a:p>
        </p:txBody>
      </p:sp>
      <p:sp>
        <p:nvSpPr>
          <p:cNvPr id="9" name="Content Placeholder 2">
            <a:extLst>
              <a:ext uri="{FF2B5EF4-FFF2-40B4-BE49-F238E27FC236}">
                <a16:creationId xmlns:a16="http://schemas.microsoft.com/office/drawing/2014/main" id="{3BA375D8-F51B-477B-7A49-89E1021D460E}"/>
              </a:ext>
            </a:extLst>
          </p:cNvPr>
          <p:cNvSpPr txBox="1">
            <a:spLocks/>
          </p:cNvSpPr>
          <p:nvPr/>
        </p:nvSpPr>
        <p:spPr>
          <a:xfrm>
            <a:off x="835991" y="1823416"/>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Current buffer variable gain </a:t>
            </a:r>
            <a:endParaRPr lang="en-US"/>
          </a:p>
          <a:p>
            <a:pPr marL="0" indent="0">
              <a:buNone/>
            </a:pPr>
            <a:r>
              <a:rPr lang="en-GB"/>
              <a:t>Amplifier</a:t>
            </a:r>
          </a:p>
          <a:p>
            <a:pPr marL="0" indent="0">
              <a:buNone/>
            </a:pPr>
            <a:endParaRPr lang="en-GB"/>
          </a:p>
          <a:p>
            <a:endParaRPr lang="en-GB"/>
          </a:p>
        </p:txBody>
      </p:sp>
      <p:sp>
        <p:nvSpPr>
          <p:cNvPr id="12" name="Rectangle 11">
            <a:extLst>
              <a:ext uri="{FF2B5EF4-FFF2-40B4-BE49-F238E27FC236}">
                <a16:creationId xmlns:a16="http://schemas.microsoft.com/office/drawing/2014/main" id="{C5D9BCBD-F771-611F-832F-35261FE49DF2}"/>
              </a:ext>
            </a:extLst>
          </p:cNvPr>
          <p:cNvSpPr/>
          <p:nvPr/>
        </p:nvSpPr>
        <p:spPr>
          <a:xfrm>
            <a:off x="5278269" y="2332381"/>
            <a:ext cx="1371724" cy="149332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35D0B2E-CF0F-083C-3493-7A6D449BE43A}"/>
              </a:ext>
            </a:extLst>
          </p:cNvPr>
          <p:cNvCxnSpPr>
            <a:cxnSpLocks/>
          </p:cNvCxnSpPr>
          <p:nvPr/>
        </p:nvCxnSpPr>
        <p:spPr>
          <a:xfrm flipV="1">
            <a:off x="3717181" y="3353333"/>
            <a:ext cx="1551411" cy="474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E06E034-48C2-C80A-2928-2C3B59230A94}"/>
              </a:ext>
            </a:extLst>
          </p:cNvPr>
          <p:cNvSpPr txBox="1"/>
          <p:nvPr/>
        </p:nvSpPr>
        <p:spPr>
          <a:xfrm>
            <a:off x="2249598" y="3781534"/>
            <a:ext cx="13939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Current Buffer </a:t>
            </a:r>
          </a:p>
        </p:txBody>
      </p:sp>
      <p:sp>
        <p:nvSpPr>
          <p:cNvPr id="17" name="Rectangle 16">
            <a:extLst>
              <a:ext uri="{FF2B5EF4-FFF2-40B4-BE49-F238E27FC236}">
                <a16:creationId xmlns:a16="http://schemas.microsoft.com/office/drawing/2014/main" id="{E962C9FC-6104-FF77-04E3-314162C520B0}"/>
              </a:ext>
            </a:extLst>
          </p:cNvPr>
          <p:cNvSpPr/>
          <p:nvPr/>
        </p:nvSpPr>
        <p:spPr>
          <a:xfrm>
            <a:off x="7409661" y="3591337"/>
            <a:ext cx="653898" cy="40002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F774209-CB65-4292-72C6-7AF413F013C8}"/>
              </a:ext>
            </a:extLst>
          </p:cNvPr>
          <p:cNvCxnSpPr>
            <a:cxnSpLocks/>
          </p:cNvCxnSpPr>
          <p:nvPr/>
        </p:nvCxnSpPr>
        <p:spPr>
          <a:xfrm flipV="1">
            <a:off x="6146745" y="4038028"/>
            <a:ext cx="1231152" cy="17008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76D4E83-7B2B-A32F-3E36-3489E3E22424}"/>
              </a:ext>
            </a:extLst>
          </p:cNvPr>
          <p:cNvSpPr txBox="1"/>
          <p:nvPr/>
        </p:nvSpPr>
        <p:spPr>
          <a:xfrm>
            <a:off x="4701250" y="5526403"/>
            <a:ext cx="25866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Neutralization capacitor</a:t>
            </a:r>
          </a:p>
        </p:txBody>
      </p:sp>
      <p:sp>
        <p:nvSpPr>
          <p:cNvPr id="23" name="Rectangle 22">
            <a:extLst>
              <a:ext uri="{FF2B5EF4-FFF2-40B4-BE49-F238E27FC236}">
                <a16:creationId xmlns:a16="http://schemas.microsoft.com/office/drawing/2014/main" id="{FCB8728B-68BB-987C-97EC-6525AE97AE4F}"/>
              </a:ext>
            </a:extLst>
          </p:cNvPr>
          <p:cNvSpPr/>
          <p:nvPr/>
        </p:nvSpPr>
        <p:spPr>
          <a:xfrm>
            <a:off x="7288183" y="4276033"/>
            <a:ext cx="2133722" cy="149332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82CC252D-4A6A-B75F-C986-61AC41AD4F3E}"/>
              </a:ext>
            </a:extLst>
          </p:cNvPr>
          <p:cNvCxnSpPr>
            <a:cxnSpLocks/>
          </p:cNvCxnSpPr>
          <p:nvPr/>
        </p:nvCxnSpPr>
        <p:spPr>
          <a:xfrm flipH="1" flipV="1">
            <a:off x="9420940" y="5484723"/>
            <a:ext cx="579979" cy="4308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7E8C4C67-E2C3-9546-CE0F-D0693B9769D4}"/>
              </a:ext>
            </a:extLst>
          </p:cNvPr>
          <p:cNvSpPr/>
          <p:nvPr/>
        </p:nvSpPr>
        <p:spPr>
          <a:xfrm>
            <a:off x="7586356" y="1393685"/>
            <a:ext cx="2133722" cy="149332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7E81749-0381-4966-9DD8-E05E41687C9F}"/>
              </a:ext>
            </a:extLst>
          </p:cNvPr>
          <p:cNvCxnSpPr>
            <a:cxnSpLocks/>
          </p:cNvCxnSpPr>
          <p:nvPr/>
        </p:nvCxnSpPr>
        <p:spPr>
          <a:xfrm>
            <a:off x="7151702" y="669894"/>
            <a:ext cx="877760" cy="6845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D2D52EB5-7A1B-AF0E-80E0-E8135888AAA9}"/>
              </a:ext>
            </a:extLst>
          </p:cNvPr>
          <p:cNvSpPr txBox="1"/>
          <p:nvPr/>
        </p:nvSpPr>
        <p:spPr>
          <a:xfrm>
            <a:off x="5865518" y="303626"/>
            <a:ext cx="15733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Output match circuit</a:t>
            </a:r>
          </a:p>
        </p:txBody>
      </p:sp>
      <p:sp>
        <p:nvSpPr>
          <p:cNvPr id="30" name="TextBox 29">
            <a:extLst>
              <a:ext uri="{FF2B5EF4-FFF2-40B4-BE49-F238E27FC236}">
                <a16:creationId xmlns:a16="http://schemas.microsoft.com/office/drawing/2014/main" id="{BAFD13DF-2657-A52D-BE68-9C40FF9DC27C}"/>
              </a:ext>
            </a:extLst>
          </p:cNvPr>
          <p:cNvSpPr txBox="1"/>
          <p:nvPr/>
        </p:nvSpPr>
        <p:spPr>
          <a:xfrm>
            <a:off x="10161431" y="5571365"/>
            <a:ext cx="15733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input match circuit</a:t>
            </a:r>
          </a:p>
        </p:txBody>
      </p:sp>
    </p:spTree>
    <p:extLst>
      <p:ext uri="{BB962C8B-B14F-4D97-AF65-F5344CB8AC3E}">
        <p14:creationId xmlns:p14="http://schemas.microsoft.com/office/powerpoint/2010/main" val="4146467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8DBC1-B6F3-68E1-713E-D12CBC351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8112F-D9C4-41A2-3C10-D1E5AAB91176}"/>
              </a:ext>
            </a:extLst>
          </p:cNvPr>
          <p:cNvSpPr>
            <a:spLocks noGrp="1"/>
          </p:cNvSpPr>
          <p:nvPr>
            <p:ph type="title"/>
          </p:nvPr>
        </p:nvSpPr>
        <p:spPr/>
        <p:txBody>
          <a:bodyPr/>
          <a:lstStyle/>
          <a:p>
            <a:r>
              <a:rPr lang="en-GB"/>
              <a:t>Power Amplifier </a:t>
            </a:r>
            <a:br>
              <a:rPr lang="en-GB"/>
            </a:br>
            <a:r>
              <a:rPr lang="en-GB"/>
              <a:t>schematic</a:t>
            </a:r>
            <a:endParaRPr lang="en-US"/>
          </a:p>
        </p:txBody>
      </p:sp>
      <p:pic>
        <p:nvPicPr>
          <p:cNvPr id="5" name="Picture 4" descr="A diagram of a circuit&#10;&#10;AI-generated content may be incorrect.">
            <a:extLst>
              <a:ext uri="{FF2B5EF4-FFF2-40B4-BE49-F238E27FC236}">
                <a16:creationId xmlns:a16="http://schemas.microsoft.com/office/drawing/2014/main" id="{F5ED6CFF-7F61-7974-7E85-0ECF6C12FDA8}"/>
              </a:ext>
            </a:extLst>
          </p:cNvPr>
          <p:cNvPicPr>
            <a:picLocks noChangeAspect="1"/>
          </p:cNvPicPr>
          <p:nvPr/>
        </p:nvPicPr>
        <p:blipFill>
          <a:blip r:embed="rId2"/>
          <a:stretch>
            <a:fillRect/>
          </a:stretch>
        </p:blipFill>
        <p:spPr>
          <a:xfrm>
            <a:off x="4643230" y="1639750"/>
            <a:ext cx="4495800" cy="4638675"/>
          </a:xfrm>
          <a:prstGeom prst="rect">
            <a:avLst/>
          </a:prstGeom>
        </p:spPr>
      </p:pic>
      <p:cxnSp>
        <p:nvCxnSpPr>
          <p:cNvPr id="10" name="Straight Arrow Connector 9">
            <a:extLst>
              <a:ext uri="{FF2B5EF4-FFF2-40B4-BE49-F238E27FC236}">
                <a16:creationId xmlns:a16="http://schemas.microsoft.com/office/drawing/2014/main" id="{F2B3EA0C-84AF-7E48-F294-DBEC32469C9E}"/>
              </a:ext>
            </a:extLst>
          </p:cNvPr>
          <p:cNvCxnSpPr/>
          <p:nvPr/>
        </p:nvCxnSpPr>
        <p:spPr>
          <a:xfrm flipV="1">
            <a:off x="4501268" y="3784030"/>
            <a:ext cx="1496196" cy="728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E5815369-31C8-BB7A-9C50-428503E467A1}"/>
              </a:ext>
            </a:extLst>
          </p:cNvPr>
          <p:cNvSpPr/>
          <p:nvPr/>
        </p:nvSpPr>
        <p:spPr>
          <a:xfrm>
            <a:off x="5863574" y="3248990"/>
            <a:ext cx="653898" cy="97428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36701EC-AF06-DF3A-9CB9-3561A27385B3}"/>
              </a:ext>
            </a:extLst>
          </p:cNvPr>
          <p:cNvSpPr txBox="1"/>
          <p:nvPr/>
        </p:nvSpPr>
        <p:spPr>
          <a:xfrm>
            <a:off x="3046623" y="4333609"/>
            <a:ext cx="18246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Neutralization capacitor</a:t>
            </a:r>
          </a:p>
        </p:txBody>
      </p:sp>
      <p:sp>
        <p:nvSpPr>
          <p:cNvPr id="13" name="Rectangle 12">
            <a:extLst>
              <a:ext uri="{FF2B5EF4-FFF2-40B4-BE49-F238E27FC236}">
                <a16:creationId xmlns:a16="http://schemas.microsoft.com/office/drawing/2014/main" id="{56281EE5-31F4-4D52-3755-DDF41C2D227D}"/>
              </a:ext>
            </a:extLst>
          </p:cNvPr>
          <p:cNvSpPr/>
          <p:nvPr/>
        </p:nvSpPr>
        <p:spPr>
          <a:xfrm>
            <a:off x="6338443" y="4662555"/>
            <a:ext cx="1371724" cy="85280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49A8F5B-D8EE-7DD3-2DE0-BF37524DA7E6}"/>
              </a:ext>
            </a:extLst>
          </p:cNvPr>
          <p:cNvCxnSpPr>
            <a:cxnSpLocks/>
          </p:cNvCxnSpPr>
          <p:nvPr/>
        </p:nvCxnSpPr>
        <p:spPr>
          <a:xfrm flipV="1">
            <a:off x="4666921" y="5506812"/>
            <a:ext cx="1661847" cy="209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01C7E59-E17C-8E72-B8AC-B85830472332}"/>
              </a:ext>
            </a:extLst>
          </p:cNvPr>
          <p:cNvSpPr txBox="1"/>
          <p:nvPr/>
        </p:nvSpPr>
        <p:spPr>
          <a:xfrm>
            <a:off x="2836797" y="5283348"/>
            <a:ext cx="18246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Transform based matching</a:t>
            </a:r>
          </a:p>
        </p:txBody>
      </p:sp>
      <p:sp>
        <p:nvSpPr>
          <p:cNvPr id="16" name="Rectangle 15">
            <a:extLst>
              <a:ext uri="{FF2B5EF4-FFF2-40B4-BE49-F238E27FC236}">
                <a16:creationId xmlns:a16="http://schemas.microsoft.com/office/drawing/2014/main" id="{AAB70125-428E-23B5-B355-7D139423D54C}"/>
              </a:ext>
            </a:extLst>
          </p:cNvPr>
          <p:cNvSpPr/>
          <p:nvPr/>
        </p:nvSpPr>
        <p:spPr>
          <a:xfrm>
            <a:off x="6338443" y="1824381"/>
            <a:ext cx="1371724" cy="852806"/>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0B58D40-5C6D-97B3-9881-ABA0DD5AFE4A}"/>
              </a:ext>
            </a:extLst>
          </p:cNvPr>
          <p:cNvCxnSpPr>
            <a:cxnSpLocks/>
          </p:cNvCxnSpPr>
          <p:nvPr/>
        </p:nvCxnSpPr>
        <p:spPr>
          <a:xfrm>
            <a:off x="5097616" y="2171807"/>
            <a:ext cx="1098629" cy="21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06FAEF7-6C4D-AA61-5B2A-4AC80DD8D226}"/>
              </a:ext>
            </a:extLst>
          </p:cNvPr>
          <p:cNvSpPr txBox="1"/>
          <p:nvPr/>
        </p:nvSpPr>
        <p:spPr>
          <a:xfrm>
            <a:off x="3278536" y="1793609"/>
            <a:ext cx="18246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Output Balun</a:t>
            </a:r>
          </a:p>
        </p:txBody>
      </p:sp>
    </p:spTree>
    <p:extLst>
      <p:ext uri="{BB962C8B-B14F-4D97-AF65-F5344CB8AC3E}">
        <p14:creationId xmlns:p14="http://schemas.microsoft.com/office/powerpoint/2010/main" val="3803026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AB743-8BA2-E50F-5BBF-8770E5870C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878570-15E7-B3B2-3AC5-ABEDC23AAE14}"/>
              </a:ext>
            </a:extLst>
          </p:cNvPr>
          <p:cNvSpPr>
            <a:spLocks noGrp="1"/>
          </p:cNvSpPr>
          <p:nvPr>
            <p:ph type="title"/>
          </p:nvPr>
        </p:nvSpPr>
        <p:spPr/>
        <p:txBody>
          <a:bodyPr/>
          <a:lstStyle/>
          <a:p>
            <a:r>
              <a:rPr lang="en-GB"/>
              <a:t>Power Amplifier </a:t>
            </a:r>
            <a:br>
              <a:rPr lang="en-GB"/>
            </a:br>
            <a:r>
              <a:rPr lang="en-GB"/>
              <a:t>adaptive bias schematic</a:t>
            </a:r>
            <a:endParaRPr lang="en-US"/>
          </a:p>
        </p:txBody>
      </p:sp>
      <p:pic>
        <p:nvPicPr>
          <p:cNvPr id="3" name="Picture 2" descr="A diagram of a circuit&#10;&#10;AI-generated content may be incorrect.">
            <a:extLst>
              <a:ext uri="{FF2B5EF4-FFF2-40B4-BE49-F238E27FC236}">
                <a16:creationId xmlns:a16="http://schemas.microsoft.com/office/drawing/2014/main" id="{E2096D68-16D2-6225-D9D3-02B10C6C31F2}"/>
              </a:ext>
            </a:extLst>
          </p:cNvPr>
          <p:cNvPicPr>
            <a:picLocks noChangeAspect="1"/>
          </p:cNvPicPr>
          <p:nvPr/>
        </p:nvPicPr>
        <p:blipFill>
          <a:blip r:embed="rId2"/>
          <a:stretch>
            <a:fillRect/>
          </a:stretch>
        </p:blipFill>
        <p:spPr>
          <a:xfrm>
            <a:off x="2781162" y="1689790"/>
            <a:ext cx="7214981" cy="4604855"/>
          </a:xfrm>
          <a:prstGeom prst="rect">
            <a:avLst/>
          </a:prstGeom>
        </p:spPr>
      </p:pic>
      <p:sp>
        <p:nvSpPr>
          <p:cNvPr id="6" name="Rectangle 5">
            <a:extLst>
              <a:ext uri="{FF2B5EF4-FFF2-40B4-BE49-F238E27FC236}">
                <a16:creationId xmlns:a16="http://schemas.microsoft.com/office/drawing/2014/main" id="{4D078C97-B34D-CAB2-AC2E-349856A046F1}"/>
              </a:ext>
            </a:extLst>
          </p:cNvPr>
          <p:cNvSpPr/>
          <p:nvPr/>
        </p:nvSpPr>
        <p:spPr>
          <a:xfrm>
            <a:off x="2592309" y="4118642"/>
            <a:ext cx="2221996"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5AA423-59B9-C2A0-7BFB-BBFE6A1B7614}"/>
              </a:ext>
            </a:extLst>
          </p:cNvPr>
          <p:cNvSpPr/>
          <p:nvPr/>
        </p:nvSpPr>
        <p:spPr>
          <a:xfrm>
            <a:off x="5386309" y="3102642"/>
            <a:ext cx="3536169"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ADDFF9-C16F-40ED-BD17-A084EC151971}"/>
              </a:ext>
            </a:extLst>
          </p:cNvPr>
          <p:cNvSpPr/>
          <p:nvPr/>
        </p:nvSpPr>
        <p:spPr>
          <a:xfrm>
            <a:off x="7639179" y="4339511"/>
            <a:ext cx="2221996"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DEE798E-3F68-6148-DBB9-753D803271CE}"/>
              </a:ext>
            </a:extLst>
          </p:cNvPr>
          <p:cNvSpPr/>
          <p:nvPr/>
        </p:nvSpPr>
        <p:spPr>
          <a:xfrm>
            <a:off x="5110222" y="4737076"/>
            <a:ext cx="841561"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22D0C62D-2346-92B0-255E-A6651F2CA455}"/>
              </a:ext>
            </a:extLst>
          </p:cNvPr>
          <p:cNvCxnSpPr/>
          <p:nvPr/>
        </p:nvCxnSpPr>
        <p:spPr>
          <a:xfrm flipH="1">
            <a:off x="9941525" y="4678577"/>
            <a:ext cx="577132" cy="347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D176DD7-BF35-E093-A792-C3FF758775C8}"/>
              </a:ext>
            </a:extLst>
          </p:cNvPr>
          <p:cNvCxnSpPr>
            <a:cxnSpLocks/>
          </p:cNvCxnSpPr>
          <p:nvPr/>
        </p:nvCxnSpPr>
        <p:spPr>
          <a:xfrm flipH="1">
            <a:off x="8903438" y="3154577"/>
            <a:ext cx="1096172" cy="52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2A0C9C0-718C-578B-BDC4-4BCEB49F215C}"/>
              </a:ext>
            </a:extLst>
          </p:cNvPr>
          <p:cNvCxnSpPr>
            <a:cxnSpLocks/>
          </p:cNvCxnSpPr>
          <p:nvPr/>
        </p:nvCxnSpPr>
        <p:spPr>
          <a:xfrm flipV="1">
            <a:off x="2291264" y="5534215"/>
            <a:ext cx="427825" cy="215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521CFC3-B4CD-E19A-9E63-D267A041B716}"/>
              </a:ext>
            </a:extLst>
          </p:cNvPr>
          <p:cNvCxnSpPr>
            <a:cxnSpLocks/>
          </p:cNvCxnSpPr>
          <p:nvPr/>
        </p:nvCxnSpPr>
        <p:spPr>
          <a:xfrm>
            <a:off x="4875438" y="2768055"/>
            <a:ext cx="449912" cy="1959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E14C8442-425D-6225-CC74-90B16F570960}"/>
              </a:ext>
            </a:extLst>
          </p:cNvPr>
          <p:cNvSpPr txBox="1"/>
          <p:nvPr/>
        </p:nvSpPr>
        <p:spPr>
          <a:xfrm>
            <a:off x="690061" y="5492886"/>
            <a:ext cx="15457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Bias of adaptive bias circuit at class AB</a:t>
            </a:r>
          </a:p>
        </p:txBody>
      </p:sp>
      <p:sp>
        <p:nvSpPr>
          <p:cNvPr id="27" name="TextBox 26">
            <a:extLst>
              <a:ext uri="{FF2B5EF4-FFF2-40B4-BE49-F238E27FC236}">
                <a16:creationId xmlns:a16="http://schemas.microsoft.com/office/drawing/2014/main" id="{1A79197F-132A-C662-3257-FF08C14C5EB3}"/>
              </a:ext>
            </a:extLst>
          </p:cNvPr>
          <p:cNvSpPr txBox="1"/>
          <p:nvPr/>
        </p:nvSpPr>
        <p:spPr>
          <a:xfrm>
            <a:off x="4223974" y="1837494"/>
            <a:ext cx="15457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RF input power sensing</a:t>
            </a:r>
          </a:p>
        </p:txBody>
      </p:sp>
      <p:sp>
        <p:nvSpPr>
          <p:cNvPr id="28" name="TextBox 27">
            <a:extLst>
              <a:ext uri="{FF2B5EF4-FFF2-40B4-BE49-F238E27FC236}">
                <a16:creationId xmlns:a16="http://schemas.microsoft.com/office/drawing/2014/main" id="{80F9FFA4-E074-001B-1F60-7A401B8BB37A}"/>
              </a:ext>
            </a:extLst>
          </p:cNvPr>
          <p:cNvSpPr txBox="1"/>
          <p:nvPr/>
        </p:nvSpPr>
        <p:spPr>
          <a:xfrm>
            <a:off x="10088061" y="2500103"/>
            <a:ext cx="15457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Map dc current</a:t>
            </a:r>
          </a:p>
        </p:txBody>
      </p:sp>
      <p:sp>
        <p:nvSpPr>
          <p:cNvPr id="29" name="TextBox 28">
            <a:extLst>
              <a:ext uri="{FF2B5EF4-FFF2-40B4-BE49-F238E27FC236}">
                <a16:creationId xmlns:a16="http://schemas.microsoft.com/office/drawing/2014/main" id="{47A7F4CB-2A6B-41C1-7A8B-7AD32953340E}"/>
              </a:ext>
            </a:extLst>
          </p:cNvPr>
          <p:cNvSpPr txBox="1"/>
          <p:nvPr/>
        </p:nvSpPr>
        <p:spPr>
          <a:xfrm>
            <a:off x="10651278" y="4123494"/>
            <a:ext cx="15457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Map bias current to PA core </a:t>
            </a:r>
          </a:p>
        </p:txBody>
      </p:sp>
    </p:spTree>
    <p:extLst>
      <p:ext uri="{BB962C8B-B14F-4D97-AF65-F5344CB8AC3E}">
        <p14:creationId xmlns:p14="http://schemas.microsoft.com/office/powerpoint/2010/main" val="230849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291A3-6B42-4A8C-975E-CCB489467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FAC6B-369F-E9AC-E578-246CA6D3BD34}"/>
              </a:ext>
            </a:extLst>
          </p:cNvPr>
          <p:cNvSpPr>
            <a:spLocks noGrp="1"/>
          </p:cNvSpPr>
          <p:nvPr>
            <p:ph type="title"/>
          </p:nvPr>
        </p:nvSpPr>
        <p:spPr/>
        <p:txBody>
          <a:bodyPr/>
          <a:lstStyle/>
          <a:p>
            <a:r>
              <a:rPr lang="en-GB"/>
              <a:t>Power Amplifier &amp; VGA</a:t>
            </a:r>
            <a:br>
              <a:rPr lang="en-GB"/>
            </a:br>
            <a:r>
              <a:rPr lang="en-GB"/>
              <a:t>Post layout simulation-(Gain)</a:t>
            </a:r>
            <a:endParaRPr lang="en-US"/>
          </a:p>
        </p:txBody>
      </p:sp>
      <p:pic>
        <p:nvPicPr>
          <p:cNvPr id="4" name="Picture 3" descr="A graph with numbers and lines&#10;&#10;AI-generated content may be incorrect.">
            <a:extLst>
              <a:ext uri="{FF2B5EF4-FFF2-40B4-BE49-F238E27FC236}">
                <a16:creationId xmlns:a16="http://schemas.microsoft.com/office/drawing/2014/main" id="{22A2938F-EFE3-0B02-B93B-CDD8BC4AF7FE}"/>
              </a:ext>
            </a:extLst>
          </p:cNvPr>
          <p:cNvPicPr>
            <a:picLocks noChangeAspect="1"/>
          </p:cNvPicPr>
          <p:nvPr/>
        </p:nvPicPr>
        <p:blipFill>
          <a:blip r:embed="rId2"/>
          <a:stretch>
            <a:fillRect/>
          </a:stretch>
        </p:blipFill>
        <p:spPr>
          <a:xfrm>
            <a:off x="2838174" y="1686891"/>
            <a:ext cx="7962348" cy="4566478"/>
          </a:xfrm>
          <a:prstGeom prst="rect">
            <a:avLst/>
          </a:prstGeom>
        </p:spPr>
      </p:pic>
      <p:sp>
        <p:nvSpPr>
          <p:cNvPr id="6" name="TextBox 5">
            <a:extLst>
              <a:ext uri="{FF2B5EF4-FFF2-40B4-BE49-F238E27FC236}">
                <a16:creationId xmlns:a16="http://schemas.microsoft.com/office/drawing/2014/main" id="{27A0A97F-BE68-8026-8EAD-957DEE4561A7}"/>
              </a:ext>
            </a:extLst>
          </p:cNvPr>
          <p:cNvSpPr txBox="1"/>
          <p:nvPr/>
        </p:nvSpPr>
        <p:spPr>
          <a:xfrm>
            <a:off x="662458" y="2387611"/>
            <a:ext cx="16341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Gain &gt; 19 dB</a:t>
            </a:r>
          </a:p>
        </p:txBody>
      </p:sp>
      <p:sp>
        <p:nvSpPr>
          <p:cNvPr id="8" name="Rectangle 7">
            <a:extLst>
              <a:ext uri="{FF2B5EF4-FFF2-40B4-BE49-F238E27FC236}">
                <a16:creationId xmlns:a16="http://schemas.microsoft.com/office/drawing/2014/main" id="{00E95737-5CCA-6795-A387-6335E3F60FEA}"/>
              </a:ext>
            </a:extLst>
          </p:cNvPr>
          <p:cNvSpPr/>
          <p:nvPr/>
        </p:nvSpPr>
        <p:spPr>
          <a:xfrm>
            <a:off x="372570" y="1954120"/>
            <a:ext cx="2221996"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991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764A0-AED4-246A-FAA2-F200600962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F7EAE-D91D-16B6-2934-989B74E3778C}"/>
              </a:ext>
            </a:extLst>
          </p:cNvPr>
          <p:cNvSpPr>
            <a:spLocks noGrp="1"/>
          </p:cNvSpPr>
          <p:nvPr>
            <p:ph type="title"/>
          </p:nvPr>
        </p:nvSpPr>
        <p:spPr/>
        <p:txBody>
          <a:bodyPr/>
          <a:lstStyle/>
          <a:p>
            <a:r>
              <a:rPr lang="en-GB"/>
              <a:t>Power Amplifier &amp; VGA</a:t>
            </a:r>
            <a:br>
              <a:rPr lang="en-GB"/>
            </a:br>
            <a:r>
              <a:rPr lang="en-GB"/>
              <a:t>Post layout simulation-(input match)</a:t>
            </a:r>
            <a:endParaRPr lang="en-US"/>
          </a:p>
        </p:txBody>
      </p:sp>
      <p:pic>
        <p:nvPicPr>
          <p:cNvPr id="3" name="Picture 2" descr="A graph with numbers and lines&#10;&#10;AI-generated content may be incorrect.">
            <a:extLst>
              <a:ext uri="{FF2B5EF4-FFF2-40B4-BE49-F238E27FC236}">
                <a16:creationId xmlns:a16="http://schemas.microsoft.com/office/drawing/2014/main" id="{AA900A29-844B-8B22-4ECA-F1C4A146E25F}"/>
              </a:ext>
            </a:extLst>
          </p:cNvPr>
          <p:cNvPicPr>
            <a:picLocks noChangeAspect="1"/>
          </p:cNvPicPr>
          <p:nvPr/>
        </p:nvPicPr>
        <p:blipFill>
          <a:blip r:embed="rId2"/>
          <a:stretch>
            <a:fillRect/>
          </a:stretch>
        </p:blipFill>
        <p:spPr>
          <a:xfrm>
            <a:off x="2286000" y="1675847"/>
            <a:ext cx="7620000" cy="4610653"/>
          </a:xfrm>
          <a:prstGeom prst="rect">
            <a:avLst/>
          </a:prstGeom>
        </p:spPr>
      </p:pic>
      <p:sp>
        <p:nvSpPr>
          <p:cNvPr id="5" name="TextBox 4">
            <a:extLst>
              <a:ext uri="{FF2B5EF4-FFF2-40B4-BE49-F238E27FC236}">
                <a16:creationId xmlns:a16="http://schemas.microsoft.com/office/drawing/2014/main" id="{746175C2-170B-525F-C5C0-415FF5F0AC2D}"/>
              </a:ext>
            </a:extLst>
          </p:cNvPr>
          <p:cNvSpPr txBox="1"/>
          <p:nvPr/>
        </p:nvSpPr>
        <p:spPr>
          <a:xfrm>
            <a:off x="524446" y="2208195"/>
            <a:ext cx="1324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S11&lt;-14 dB</a:t>
            </a:r>
          </a:p>
        </p:txBody>
      </p:sp>
      <p:sp>
        <p:nvSpPr>
          <p:cNvPr id="8" name="Rectangle 7">
            <a:extLst>
              <a:ext uri="{FF2B5EF4-FFF2-40B4-BE49-F238E27FC236}">
                <a16:creationId xmlns:a16="http://schemas.microsoft.com/office/drawing/2014/main" id="{048A2DD6-93FD-ADD8-8A4B-3753D18A3CD7}"/>
              </a:ext>
            </a:extLst>
          </p:cNvPr>
          <p:cNvSpPr/>
          <p:nvPr/>
        </p:nvSpPr>
        <p:spPr>
          <a:xfrm>
            <a:off x="295266" y="1954120"/>
            <a:ext cx="2221996"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579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E1F3-720C-5C09-594E-87597D8D2A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1154E-3FE9-8175-8B7A-823B64417E2A}"/>
              </a:ext>
            </a:extLst>
          </p:cNvPr>
          <p:cNvSpPr>
            <a:spLocks noGrp="1"/>
          </p:cNvSpPr>
          <p:nvPr>
            <p:ph type="title"/>
          </p:nvPr>
        </p:nvSpPr>
        <p:spPr/>
        <p:txBody>
          <a:bodyPr/>
          <a:lstStyle/>
          <a:p>
            <a:r>
              <a:rPr lang="en-GB"/>
              <a:t>Power Amplifier &amp; VGA</a:t>
            </a:r>
            <a:br>
              <a:rPr lang="en-GB"/>
            </a:br>
            <a:r>
              <a:rPr lang="en-GB"/>
              <a:t>Post layout simulation-(return isolation)</a:t>
            </a:r>
            <a:endParaRPr lang="en-US"/>
          </a:p>
        </p:txBody>
      </p:sp>
      <p:sp>
        <p:nvSpPr>
          <p:cNvPr id="5" name="TextBox 4">
            <a:extLst>
              <a:ext uri="{FF2B5EF4-FFF2-40B4-BE49-F238E27FC236}">
                <a16:creationId xmlns:a16="http://schemas.microsoft.com/office/drawing/2014/main" id="{C4A7582E-366B-0C63-44B1-A5539D68F496}"/>
              </a:ext>
            </a:extLst>
          </p:cNvPr>
          <p:cNvSpPr txBox="1"/>
          <p:nvPr/>
        </p:nvSpPr>
        <p:spPr>
          <a:xfrm>
            <a:off x="524446" y="2208195"/>
            <a:ext cx="1324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S12&lt;-57 dB</a:t>
            </a:r>
          </a:p>
        </p:txBody>
      </p:sp>
      <p:sp>
        <p:nvSpPr>
          <p:cNvPr id="8" name="Rectangle 7">
            <a:extLst>
              <a:ext uri="{FF2B5EF4-FFF2-40B4-BE49-F238E27FC236}">
                <a16:creationId xmlns:a16="http://schemas.microsoft.com/office/drawing/2014/main" id="{E24914C0-6D17-E298-ABF0-00C23C2F7263}"/>
              </a:ext>
            </a:extLst>
          </p:cNvPr>
          <p:cNvSpPr/>
          <p:nvPr/>
        </p:nvSpPr>
        <p:spPr>
          <a:xfrm>
            <a:off x="295266" y="1954120"/>
            <a:ext cx="2221996"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red line&#10;&#10;AI-generated content may be incorrect.">
            <a:extLst>
              <a:ext uri="{FF2B5EF4-FFF2-40B4-BE49-F238E27FC236}">
                <a16:creationId xmlns:a16="http://schemas.microsoft.com/office/drawing/2014/main" id="{2420ABF0-D6A9-F93E-CF2F-25E8D63D9A5E}"/>
              </a:ext>
            </a:extLst>
          </p:cNvPr>
          <p:cNvPicPr>
            <a:picLocks noChangeAspect="1"/>
          </p:cNvPicPr>
          <p:nvPr/>
        </p:nvPicPr>
        <p:blipFill>
          <a:blip r:embed="rId2"/>
          <a:stretch>
            <a:fillRect/>
          </a:stretch>
        </p:blipFill>
        <p:spPr>
          <a:xfrm>
            <a:off x="4202206" y="1692088"/>
            <a:ext cx="7149353" cy="4336677"/>
          </a:xfrm>
          <a:prstGeom prst="rect">
            <a:avLst/>
          </a:prstGeom>
        </p:spPr>
      </p:pic>
    </p:spTree>
    <p:extLst>
      <p:ext uri="{BB962C8B-B14F-4D97-AF65-F5344CB8AC3E}">
        <p14:creationId xmlns:p14="http://schemas.microsoft.com/office/powerpoint/2010/main" val="2410057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588EE-3F6C-314B-C5B3-3852D8C67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AC3A8-5384-C51B-9311-D8EE7B223CD3}"/>
              </a:ext>
            </a:extLst>
          </p:cNvPr>
          <p:cNvSpPr>
            <a:spLocks noGrp="1"/>
          </p:cNvSpPr>
          <p:nvPr>
            <p:ph type="title"/>
          </p:nvPr>
        </p:nvSpPr>
        <p:spPr>
          <a:xfrm>
            <a:off x="838200" y="365125"/>
            <a:ext cx="11245402" cy="1336295"/>
          </a:xfrm>
        </p:spPr>
        <p:txBody>
          <a:bodyPr/>
          <a:lstStyle/>
          <a:p>
            <a:r>
              <a:rPr lang="en-GB"/>
              <a:t>Intro to Radar Systems: Modulating Signals</a:t>
            </a:r>
          </a:p>
        </p:txBody>
      </p:sp>
      <p:sp>
        <p:nvSpPr>
          <p:cNvPr id="3" name="Content Placeholder 2">
            <a:extLst>
              <a:ext uri="{FF2B5EF4-FFF2-40B4-BE49-F238E27FC236}">
                <a16:creationId xmlns:a16="http://schemas.microsoft.com/office/drawing/2014/main" id="{5F8A5C20-D9D3-AEEB-06D9-54D786884334}"/>
              </a:ext>
            </a:extLst>
          </p:cNvPr>
          <p:cNvSpPr>
            <a:spLocks noGrp="1"/>
          </p:cNvSpPr>
          <p:nvPr>
            <p:ph idx="1"/>
          </p:nvPr>
        </p:nvSpPr>
        <p:spPr/>
        <p:txBody>
          <a:bodyPr vert="horz" lIns="91440" tIns="45720" rIns="91440" bIns="45720" rtlCol="0" anchor="t">
            <a:normAutofit/>
          </a:bodyPr>
          <a:lstStyle/>
          <a:p>
            <a:pPr marL="0" indent="0">
              <a:buNone/>
            </a:pPr>
            <a:r>
              <a:rPr lang="en-GB" sz="2400"/>
              <a:t>1. Sinusoidal Signal </a:t>
            </a:r>
            <a:endParaRPr lang="en-US"/>
          </a:p>
          <a:p>
            <a:pPr marL="914400" lvl="1" indent="-457200">
              <a:buFont typeface="Courier New" panose="020B0604020202020204" pitchFamily="34" charset="0"/>
              <a:buChar char="o"/>
            </a:pPr>
            <a:r>
              <a:rPr lang="en-GB" sz="2000"/>
              <a:t>Fails to model stationary objects (cannot measure distance) </a:t>
            </a:r>
          </a:p>
        </p:txBody>
      </p:sp>
      <p:pic>
        <p:nvPicPr>
          <p:cNvPr id="4" name="Picture 3">
            <a:extLst>
              <a:ext uri="{FF2B5EF4-FFF2-40B4-BE49-F238E27FC236}">
                <a16:creationId xmlns:a16="http://schemas.microsoft.com/office/drawing/2014/main" id="{5698ACEB-4A9E-A8C3-2729-3A15061DEFB1}"/>
              </a:ext>
            </a:extLst>
          </p:cNvPr>
          <p:cNvPicPr>
            <a:picLocks noChangeAspect="1"/>
          </p:cNvPicPr>
          <p:nvPr/>
        </p:nvPicPr>
        <p:blipFill>
          <a:blip r:embed="rId2"/>
          <a:stretch>
            <a:fillRect/>
          </a:stretch>
        </p:blipFill>
        <p:spPr>
          <a:xfrm>
            <a:off x="3328748" y="2609640"/>
            <a:ext cx="5539564" cy="3674043"/>
          </a:xfrm>
          <a:prstGeom prst="rect">
            <a:avLst/>
          </a:prstGeom>
        </p:spPr>
      </p:pic>
    </p:spTree>
    <p:extLst>
      <p:ext uri="{BB962C8B-B14F-4D97-AF65-F5344CB8AC3E}">
        <p14:creationId xmlns:p14="http://schemas.microsoft.com/office/powerpoint/2010/main" val="2170139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1037E-CEE0-E515-3258-937A4CC5D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9BB387-0635-4B45-CC3F-3062FA0CC3A7}"/>
              </a:ext>
            </a:extLst>
          </p:cNvPr>
          <p:cNvSpPr>
            <a:spLocks noGrp="1"/>
          </p:cNvSpPr>
          <p:nvPr>
            <p:ph type="title"/>
          </p:nvPr>
        </p:nvSpPr>
        <p:spPr/>
        <p:txBody>
          <a:bodyPr/>
          <a:lstStyle/>
          <a:p>
            <a:r>
              <a:rPr lang="en-GB"/>
              <a:t>Power Amplifier &amp; VGA</a:t>
            </a:r>
            <a:br>
              <a:rPr lang="en-GB"/>
            </a:br>
            <a:r>
              <a:rPr lang="en-GB"/>
              <a:t>Post layout simulation-(Output match)</a:t>
            </a:r>
            <a:endParaRPr lang="en-US"/>
          </a:p>
        </p:txBody>
      </p:sp>
      <p:sp>
        <p:nvSpPr>
          <p:cNvPr id="5" name="TextBox 4">
            <a:extLst>
              <a:ext uri="{FF2B5EF4-FFF2-40B4-BE49-F238E27FC236}">
                <a16:creationId xmlns:a16="http://schemas.microsoft.com/office/drawing/2014/main" id="{D0EF412C-B9F3-3C6C-76F0-08AA7C11B744}"/>
              </a:ext>
            </a:extLst>
          </p:cNvPr>
          <p:cNvSpPr txBox="1"/>
          <p:nvPr/>
        </p:nvSpPr>
        <p:spPr>
          <a:xfrm>
            <a:off x="833663" y="2903934"/>
            <a:ext cx="1589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S22&lt;-6.6 dB</a:t>
            </a:r>
          </a:p>
        </p:txBody>
      </p:sp>
      <p:pic>
        <p:nvPicPr>
          <p:cNvPr id="4" name="Picture 3" descr="A graph with red line and numbers&#10;&#10;AI-generated content may be incorrect.">
            <a:extLst>
              <a:ext uri="{FF2B5EF4-FFF2-40B4-BE49-F238E27FC236}">
                <a16:creationId xmlns:a16="http://schemas.microsoft.com/office/drawing/2014/main" id="{FF9E0923-816C-F107-A3D4-F96D44195740}"/>
              </a:ext>
            </a:extLst>
          </p:cNvPr>
          <p:cNvPicPr>
            <a:picLocks noChangeAspect="1"/>
          </p:cNvPicPr>
          <p:nvPr/>
        </p:nvPicPr>
        <p:blipFill>
          <a:blip r:embed="rId2"/>
          <a:stretch>
            <a:fillRect/>
          </a:stretch>
        </p:blipFill>
        <p:spPr>
          <a:xfrm>
            <a:off x="3732696" y="1720021"/>
            <a:ext cx="7620000" cy="4599609"/>
          </a:xfrm>
          <a:prstGeom prst="rect">
            <a:avLst/>
          </a:prstGeom>
        </p:spPr>
      </p:pic>
      <p:sp>
        <p:nvSpPr>
          <p:cNvPr id="6" name="Rectangle 5">
            <a:extLst>
              <a:ext uri="{FF2B5EF4-FFF2-40B4-BE49-F238E27FC236}">
                <a16:creationId xmlns:a16="http://schemas.microsoft.com/office/drawing/2014/main" id="{C51BD861-4B7E-491A-2892-C68C20BE8E81}"/>
              </a:ext>
            </a:extLst>
          </p:cNvPr>
          <p:cNvSpPr/>
          <p:nvPr/>
        </p:nvSpPr>
        <p:spPr>
          <a:xfrm>
            <a:off x="648657" y="2539424"/>
            <a:ext cx="2221996"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962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C68B6-950C-0963-416D-5B25BDFA7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DA11E6-757E-8B33-75EC-102E0100D6AF}"/>
              </a:ext>
            </a:extLst>
          </p:cNvPr>
          <p:cNvSpPr>
            <a:spLocks noGrp="1"/>
          </p:cNvSpPr>
          <p:nvPr>
            <p:ph type="title"/>
          </p:nvPr>
        </p:nvSpPr>
        <p:spPr/>
        <p:txBody>
          <a:bodyPr/>
          <a:lstStyle/>
          <a:p>
            <a:r>
              <a:rPr lang="en-GB"/>
              <a:t>Power Amplifier &amp; VGA</a:t>
            </a:r>
            <a:br>
              <a:rPr lang="en-GB"/>
            </a:br>
            <a:r>
              <a:rPr lang="en-GB"/>
              <a:t>Post layout simulation-(Kf)</a:t>
            </a:r>
            <a:endParaRPr lang="en-US"/>
          </a:p>
        </p:txBody>
      </p:sp>
      <p:sp>
        <p:nvSpPr>
          <p:cNvPr id="5" name="TextBox 4">
            <a:extLst>
              <a:ext uri="{FF2B5EF4-FFF2-40B4-BE49-F238E27FC236}">
                <a16:creationId xmlns:a16="http://schemas.microsoft.com/office/drawing/2014/main" id="{E3332262-73EB-7086-FD00-0489E1ACEACE}"/>
              </a:ext>
            </a:extLst>
          </p:cNvPr>
          <p:cNvSpPr txBox="1"/>
          <p:nvPr/>
        </p:nvSpPr>
        <p:spPr>
          <a:xfrm>
            <a:off x="833663" y="2572630"/>
            <a:ext cx="15899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Kf</a:t>
            </a:r>
            <a:r>
              <a:rPr lang="en-US"/>
              <a:t>&gt;1 so the system is stable across all band </a:t>
            </a:r>
          </a:p>
        </p:txBody>
      </p:sp>
      <p:sp>
        <p:nvSpPr>
          <p:cNvPr id="6" name="Rectangle 5">
            <a:extLst>
              <a:ext uri="{FF2B5EF4-FFF2-40B4-BE49-F238E27FC236}">
                <a16:creationId xmlns:a16="http://schemas.microsoft.com/office/drawing/2014/main" id="{0674B054-72E4-F618-C98D-06E706033745}"/>
              </a:ext>
            </a:extLst>
          </p:cNvPr>
          <p:cNvSpPr/>
          <p:nvPr/>
        </p:nvSpPr>
        <p:spPr>
          <a:xfrm>
            <a:off x="648657" y="2539424"/>
            <a:ext cx="2221996"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a red line&#10;&#10;AI-generated content may be incorrect.">
            <a:extLst>
              <a:ext uri="{FF2B5EF4-FFF2-40B4-BE49-F238E27FC236}">
                <a16:creationId xmlns:a16="http://schemas.microsoft.com/office/drawing/2014/main" id="{03081151-B466-4AC9-A8B7-A2B6CC29277D}"/>
              </a:ext>
            </a:extLst>
          </p:cNvPr>
          <p:cNvPicPr>
            <a:picLocks noChangeAspect="1"/>
          </p:cNvPicPr>
          <p:nvPr/>
        </p:nvPicPr>
        <p:blipFill>
          <a:blip r:embed="rId2"/>
          <a:stretch>
            <a:fillRect/>
          </a:stretch>
        </p:blipFill>
        <p:spPr>
          <a:xfrm>
            <a:off x="4450522" y="1565413"/>
            <a:ext cx="7620000" cy="4665870"/>
          </a:xfrm>
          <a:prstGeom prst="rect">
            <a:avLst/>
          </a:prstGeom>
        </p:spPr>
      </p:pic>
    </p:spTree>
    <p:extLst>
      <p:ext uri="{BB962C8B-B14F-4D97-AF65-F5344CB8AC3E}">
        <p14:creationId xmlns:p14="http://schemas.microsoft.com/office/powerpoint/2010/main" val="2455010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93441-B52A-440F-FCAD-375D58170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535A7-D792-CC13-6B40-EE0A636B48CE}"/>
              </a:ext>
            </a:extLst>
          </p:cNvPr>
          <p:cNvSpPr>
            <a:spLocks noGrp="1"/>
          </p:cNvSpPr>
          <p:nvPr>
            <p:ph type="title"/>
          </p:nvPr>
        </p:nvSpPr>
        <p:spPr/>
        <p:txBody>
          <a:bodyPr/>
          <a:lstStyle/>
          <a:p>
            <a:r>
              <a:rPr lang="en-GB"/>
              <a:t>Power Amplifier &amp; VGA</a:t>
            </a:r>
            <a:br>
              <a:rPr lang="en-GB"/>
            </a:br>
            <a:r>
              <a:rPr lang="en-GB"/>
              <a:t>Post layout simulation-(Pout vs Frequency)</a:t>
            </a:r>
            <a:endParaRPr lang="en-US"/>
          </a:p>
        </p:txBody>
      </p:sp>
      <p:sp>
        <p:nvSpPr>
          <p:cNvPr id="5" name="TextBox 4">
            <a:extLst>
              <a:ext uri="{FF2B5EF4-FFF2-40B4-BE49-F238E27FC236}">
                <a16:creationId xmlns:a16="http://schemas.microsoft.com/office/drawing/2014/main" id="{5B4FB717-25DE-5B49-707D-3F9FFED8FDDF}"/>
              </a:ext>
            </a:extLst>
          </p:cNvPr>
          <p:cNvSpPr txBox="1"/>
          <p:nvPr/>
        </p:nvSpPr>
        <p:spPr>
          <a:xfrm>
            <a:off x="833663" y="2572630"/>
            <a:ext cx="15899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Pout &gt; 13.5 dBm across all frequency </a:t>
            </a:r>
          </a:p>
        </p:txBody>
      </p:sp>
      <p:sp>
        <p:nvSpPr>
          <p:cNvPr id="6" name="Rectangle 5">
            <a:extLst>
              <a:ext uri="{FF2B5EF4-FFF2-40B4-BE49-F238E27FC236}">
                <a16:creationId xmlns:a16="http://schemas.microsoft.com/office/drawing/2014/main" id="{1D84DDD7-B272-291F-C875-364E9CA49207}"/>
              </a:ext>
            </a:extLst>
          </p:cNvPr>
          <p:cNvSpPr/>
          <p:nvPr/>
        </p:nvSpPr>
        <p:spPr>
          <a:xfrm>
            <a:off x="648657" y="2539424"/>
            <a:ext cx="2221996"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a red line&#10;&#10;AI-generated content may be incorrect.">
            <a:extLst>
              <a:ext uri="{FF2B5EF4-FFF2-40B4-BE49-F238E27FC236}">
                <a16:creationId xmlns:a16="http://schemas.microsoft.com/office/drawing/2014/main" id="{76BF52E8-8376-E490-E7C1-168214A0EA90}"/>
              </a:ext>
            </a:extLst>
          </p:cNvPr>
          <p:cNvPicPr>
            <a:picLocks noChangeAspect="1"/>
          </p:cNvPicPr>
          <p:nvPr/>
        </p:nvPicPr>
        <p:blipFill>
          <a:blip r:embed="rId2"/>
          <a:stretch>
            <a:fillRect/>
          </a:stretch>
        </p:blipFill>
        <p:spPr>
          <a:xfrm>
            <a:off x="4141304" y="1686892"/>
            <a:ext cx="7620000" cy="4566479"/>
          </a:xfrm>
          <a:prstGeom prst="rect">
            <a:avLst/>
          </a:prstGeom>
        </p:spPr>
      </p:pic>
    </p:spTree>
    <p:extLst>
      <p:ext uri="{BB962C8B-B14F-4D97-AF65-F5344CB8AC3E}">
        <p14:creationId xmlns:p14="http://schemas.microsoft.com/office/powerpoint/2010/main" val="79857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0EA5-9732-D4A5-10AD-92969424E8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94ED6-CA0E-C5BB-E089-A217734FCC23}"/>
              </a:ext>
            </a:extLst>
          </p:cNvPr>
          <p:cNvSpPr>
            <a:spLocks noGrp="1"/>
          </p:cNvSpPr>
          <p:nvPr>
            <p:ph type="title"/>
          </p:nvPr>
        </p:nvSpPr>
        <p:spPr/>
        <p:txBody>
          <a:bodyPr/>
          <a:lstStyle/>
          <a:p>
            <a:r>
              <a:rPr lang="en-GB"/>
              <a:t>Power Amplifier &amp; VGA</a:t>
            </a:r>
            <a:br>
              <a:rPr lang="en-GB"/>
            </a:br>
            <a:r>
              <a:rPr lang="en-GB"/>
              <a:t>Post layout simulation-(PAE vs Frequency)</a:t>
            </a:r>
            <a:endParaRPr lang="en-US"/>
          </a:p>
        </p:txBody>
      </p:sp>
      <p:sp>
        <p:nvSpPr>
          <p:cNvPr id="5" name="TextBox 4">
            <a:extLst>
              <a:ext uri="{FF2B5EF4-FFF2-40B4-BE49-F238E27FC236}">
                <a16:creationId xmlns:a16="http://schemas.microsoft.com/office/drawing/2014/main" id="{824020A5-2127-EFF1-63E8-4DE015F9D5A6}"/>
              </a:ext>
            </a:extLst>
          </p:cNvPr>
          <p:cNvSpPr txBox="1"/>
          <p:nvPr/>
        </p:nvSpPr>
        <p:spPr>
          <a:xfrm>
            <a:off x="833663" y="2572630"/>
            <a:ext cx="15899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PAE &gt; 23%  across all frequency </a:t>
            </a:r>
          </a:p>
        </p:txBody>
      </p:sp>
      <p:sp>
        <p:nvSpPr>
          <p:cNvPr id="6" name="Rectangle 5">
            <a:extLst>
              <a:ext uri="{FF2B5EF4-FFF2-40B4-BE49-F238E27FC236}">
                <a16:creationId xmlns:a16="http://schemas.microsoft.com/office/drawing/2014/main" id="{9D5B46B4-8B1D-D239-CA6B-275435353E92}"/>
              </a:ext>
            </a:extLst>
          </p:cNvPr>
          <p:cNvSpPr/>
          <p:nvPr/>
        </p:nvSpPr>
        <p:spPr>
          <a:xfrm>
            <a:off x="648657" y="2539424"/>
            <a:ext cx="2221996"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a red line&#10;&#10;AI-generated content may be incorrect.">
            <a:extLst>
              <a:ext uri="{FF2B5EF4-FFF2-40B4-BE49-F238E27FC236}">
                <a16:creationId xmlns:a16="http://schemas.microsoft.com/office/drawing/2014/main" id="{6F4D8D41-EECF-3C11-9D37-571CA12CB570}"/>
              </a:ext>
            </a:extLst>
          </p:cNvPr>
          <p:cNvPicPr>
            <a:picLocks noChangeAspect="1"/>
          </p:cNvPicPr>
          <p:nvPr/>
        </p:nvPicPr>
        <p:blipFill>
          <a:blip r:embed="rId2"/>
          <a:stretch>
            <a:fillRect/>
          </a:stretch>
        </p:blipFill>
        <p:spPr>
          <a:xfrm>
            <a:off x="4792869" y="1686890"/>
            <a:ext cx="7399131" cy="4522306"/>
          </a:xfrm>
          <a:prstGeom prst="rect">
            <a:avLst/>
          </a:prstGeom>
        </p:spPr>
      </p:pic>
    </p:spTree>
    <p:extLst>
      <p:ext uri="{BB962C8B-B14F-4D97-AF65-F5344CB8AC3E}">
        <p14:creationId xmlns:p14="http://schemas.microsoft.com/office/powerpoint/2010/main" val="1612699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1EBAE-5595-AF5B-5F5F-9B14576EF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2F6DA-F7AB-7F57-513D-88299944A049}"/>
              </a:ext>
            </a:extLst>
          </p:cNvPr>
          <p:cNvSpPr>
            <a:spLocks noGrp="1"/>
          </p:cNvSpPr>
          <p:nvPr>
            <p:ph type="title"/>
          </p:nvPr>
        </p:nvSpPr>
        <p:spPr/>
        <p:txBody>
          <a:bodyPr>
            <a:normAutofit fontScale="90000"/>
          </a:bodyPr>
          <a:lstStyle/>
          <a:p>
            <a:r>
              <a:rPr lang="en-GB"/>
              <a:t>Power Amplifier &amp; VGA</a:t>
            </a:r>
            <a:br>
              <a:rPr lang="en-GB"/>
            </a:br>
            <a:r>
              <a:rPr lang="en-GB" sz="4900"/>
              <a:t>Post layout simulation</a:t>
            </a:r>
            <a:r>
              <a:rPr lang="en-GB"/>
              <a:t>-(Drain efficiency vs Frequency)</a:t>
            </a:r>
            <a:endParaRPr lang="en-US"/>
          </a:p>
        </p:txBody>
      </p:sp>
      <p:sp>
        <p:nvSpPr>
          <p:cNvPr id="5" name="TextBox 4">
            <a:extLst>
              <a:ext uri="{FF2B5EF4-FFF2-40B4-BE49-F238E27FC236}">
                <a16:creationId xmlns:a16="http://schemas.microsoft.com/office/drawing/2014/main" id="{E123E5B5-6D86-1A90-B830-6F8CA6CC6AEA}"/>
              </a:ext>
            </a:extLst>
          </p:cNvPr>
          <p:cNvSpPr txBox="1"/>
          <p:nvPr/>
        </p:nvSpPr>
        <p:spPr>
          <a:xfrm>
            <a:off x="833663" y="2572630"/>
            <a:ext cx="15899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PAE &gt; 23%  across all frequency </a:t>
            </a:r>
          </a:p>
        </p:txBody>
      </p:sp>
      <p:sp>
        <p:nvSpPr>
          <p:cNvPr id="6" name="Rectangle 5">
            <a:extLst>
              <a:ext uri="{FF2B5EF4-FFF2-40B4-BE49-F238E27FC236}">
                <a16:creationId xmlns:a16="http://schemas.microsoft.com/office/drawing/2014/main" id="{CC347177-6653-6060-E6E9-0B1292442F2B}"/>
              </a:ext>
            </a:extLst>
          </p:cNvPr>
          <p:cNvSpPr/>
          <p:nvPr/>
        </p:nvSpPr>
        <p:spPr>
          <a:xfrm>
            <a:off x="648657" y="2539424"/>
            <a:ext cx="2221996"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red line&#10;&#10;AI-generated content may be incorrect.">
            <a:extLst>
              <a:ext uri="{FF2B5EF4-FFF2-40B4-BE49-F238E27FC236}">
                <a16:creationId xmlns:a16="http://schemas.microsoft.com/office/drawing/2014/main" id="{E6672FAC-5910-15C2-BA5D-CCBD2A19F926}"/>
              </a:ext>
            </a:extLst>
          </p:cNvPr>
          <p:cNvPicPr>
            <a:picLocks noChangeAspect="1"/>
          </p:cNvPicPr>
          <p:nvPr/>
        </p:nvPicPr>
        <p:blipFill>
          <a:blip r:embed="rId2"/>
          <a:stretch>
            <a:fillRect/>
          </a:stretch>
        </p:blipFill>
        <p:spPr>
          <a:xfrm>
            <a:off x="4925392" y="1686891"/>
            <a:ext cx="6902173" cy="4599609"/>
          </a:xfrm>
          <a:prstGeom prst="rect">
            <a:avLst/>
          </a:prstGeom>
        </p:spPr>
      </p:pic>
    </p:spTree>
    <p:extLst>
      <p:ext uri="{BB962C8B-B14F-4D97-AF65-F5344CB8AC3E}">
        <p14:creationId xmlns:p14="http://schemas.microsoft.com/office/powerpoint/2010/main" val="632442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114A-5FB2-E402-6B10-3B928BDDF6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F80133-B24D-52A6-8604-AB6756EDAC2B}"/>
              </a:ext>
            </a:extLst>
          </p:cNvPr>
          <p:cNvSpPr>
            <a:spLocks noGrp="1"/>
          </p:cNvSpPr>
          <p:nvPr>
            <p:ph type="title"/>
          </p:nvPr>
        </p:nvSpPr>
        <p:spPr/>
        <p:txBody>
          <a:bodyPr>
            <a:normAutofit/>
          </a:bodyPr>
          <a:lstStyle/>
          <a:p>
            <a:r>
              <a:rPr lang="en-GB"/>
              <a:t>Power Amplifier &amp; VGA</a:t>
            </a:r>
            <a:br>
              <a:rPr lang="en-GB"/>
            </a:br>
            <a:r>
              <a:rPr lang="en-GB"/>
              <a:t>Post layout simulation-(PDC vs frequency )</a:t>
            </a:r>
            <a:endParaRPr lang="en-US"/>
          </a:p>
        </p:txBody>
      </p:sp>
      <p:sp>
        <p:nvSpPr>
          <p:cNvPr id="5" name="TextBox 4">
            <a:extLst>
              <a:ext uri="{FF2B5EF4-FFF2-40B4-BE49-F238E27FC236}">
                <a16:creationId xmlns:a16="http://schemas.microsoft.com/office/drawing/2014/main" id="{67F024FE-A9B1-2483-8805-D1D2F14264A8}"/>
              </a:ext>
            </a:extLst>
          </p:cNvPr>
          <p:cNvSpPr txBox="1"/>
          <p:nvPr/>
        </p:nvSpPr>
        <p:spPr>
          <a:xfrm>
            <a:off x="833663" y="2572630"/>
            <a:ext cx="15899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PDC ~= 99mw   </a:t>
            </a:r>
          </a:p>
        </p:txBody>
      </p:sp>
      <p:sp>
        <p:nvSpPr>
          <p:cNvPr id="6" name="Rectangle 5">
            <a:extLst>
              <a:ext uri="{FF2B5EF4-FFF2-40B4-BE49-F238E27FC236}">
                <a16:creationId xmlns:a16="http://schemas.microsoft.com/office/drawing/2014/main" id="{C70FFD11-C85E-CBBC-9799-15266E683D1E}"/>
              </a:ext>
            </a:extLst>
          </p:cNvPr>
          <p:cNvSpPr/>
          <p:nvPr/>
        </p:nvSpPr>
        <p:spPr>
          <a:xfrm>
            <a:off x="648657" y="2539424"/>
            <a:ext cx="2221996" cy="1242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and chart with numbers&#10;&#10;AI-generated content may be incorrect.">
            <a:extLst>
              <a:ext uri="{FF2B5EF4-FFF2-40B4-BE49-F238E27FC236}">
                <a16:creationId xmlns:a16="http://schemas.microsoft.com/office/drawing/2014/main" id="{3690B71E-6FCB-7385-7431-B6206C143214}"/>
              </a:ext>
            </a:extLst>
          </p:cNvPr>
          <p:cNvPicPr>
            <a:picLocks noChangeAspect="1"/>
          </p:cNvPicPr>
          <p:nvPr/>
        </p:nvPicPr>
        <p:blipFill>
          <a:blip r:embed="rId2"/>
          <a:stretch>
            <a:fillRect/>
          </a:stretch>
        </p:blipFill>
        <p:spPr>
          <a:xfrm>
            <a:off x="3754782" y="1720021"/>
            <a:ext cx="7973392" cy="4566479"/>
          </a:xfrm>
          <a:prstGeom prst="rect">
            <a:avLst/>
          </a:prstGeom>
        </p:spPr>
      </p:pic>
    </p:spTree>
    <p:extLst>
      <p:ext uri="{BB962C8B-B14F-4D97-AF65-F5344CB8AC3E}">
        <p14:creationId xmlns:p14="http://schemas.microsoft.com/office/powerpoint/2010/main" val="3609845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D77A7-38C6-5D3B-7EA4-72B18213B6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0C6FF-0059-60BF-C591-3569F6EE7F57}"/>
              </a:ext>
            </a:extLst>
          </p:cNvPr>
          <p:cNvSpPr>
            <a:spLocks noGrp="1"/>
          </p:cNvSpPr>
          <p:nvPr>
            <p:ph type="title"/>
          </p:nvPr>
        </p:nvSpPr>
        <p:spPr/>
        <p:txBody>
          <a:bodyPr/>
          <a:lstStyle/>
          <a:p>
            <a:r>
              <a:rPr lang="en-GB"/>
              <a:t>Power Amplifier &amp; VGA</a:t>
            </a:r>
            <a:br>
              <a:rPr lang="en-GB"/>
            </a:br>
            <a:r>
              <a:rPr lang="en-GB"/>
              <a:t>Post layout simulation-(PAE vs Frequency)</a:t>
            </a:r>
            <a:endParaRPr lang="en-US"/>
          </a:p>
        </p:txBody>
      </p:sp>
      <p:sp>
        <p:nvSpPr>
          <p:cNvPr id="5" name="TextBox 4">
            <a:extLst>
              <a:ext uri="{FF2B5EF4-FFF2-40B4-BE49-F238E27FC236}">
                <a16:creationId xmlns:a16="http://schemas.microsoft.com/office/drawing/2014/main" id="{60AEBCDE-7FDC-7C92-BD9C-1D79D7E47F42}"/>
              </a:ext>
            </a:extLst>
          </p:cNvPr>
          <p:cNvSpPr txBox="1"/>
          <p:nvPr/>
        </p:nvSpPr>
        <p:spPr>
          <a:xfrm>
            <a:off x="833663" y="2572630"/>
            <a:ext cx="15899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PAE fast high voltage Cold temperature&gt; 25%</a:t>
            </a:r>
          </a:p>
        </p:txBody>
      </p:sp>
      <p:sp>
        <p:nvSpPr>
          <p:cNvPr id="6" name="Rectangle 5">
            <a:extLst>
              <a:ext uri="{FF2B5EF4-FFF2-40B4-BE49-F238E27FC236}">
                <a16:creationId xmlns:a16="http://schemas.microsoft.com/office/drawing/2014/main" id="{859CE49F-B17C-6A61-0343-17148E18CACD}"/>
              </a:ext>
            </a:extLst>
          </p:cNvPr>
          <p:cNvSpPr/>
          <p:nvPr/>
        </p:nvSpPr>
        <p:spPr>
          <a:xfrm>
            <a:off x="648657" y="2572553"/>
            <a:ext cx="2748672" cy="36021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27D70B6-59B1-B38F-9ACD-F9E2D2BEE320}"/>
              </a:ext>
            </a:extLst>
          </p:cNvPr>
          <p:cNvPicPr>
            <a:picLocks noChangeAspect="1"/>
          </p:cNvPicPr>
          <p:nvPr/>
        </p:nvPicPr>
        <p:blipFill>
          <a:blip r:embed="rId2"/>
          <a:stretch>
            <a:fillRect/>
          </a:stretch>
        </p:blipFill>
        <p:spPr>
          <a:xfrm>
            <a:off x="4295913" y="1819411"/>
            <a:ext cx="7620000" cy="4445001"/>
          </a:xfrm>
          <a:prstGeom prst="rect">
            <a:avLst/>
          </a:prstGeom>
        </p:spPr>
      </p:pic>
      <p:sp>
        <p:nvSpPr>
          <p:cNvPr id="7" name="TextBox 6">
            <a:extLst>
              <a:ext uri="{FF2B5EF4-FFF2-40B4-BE49-F238E27FC236}">
                <a16:creationId xmlns:a16="http://schemas.microsoft.com/office/drawing/2014/main" id="{0C9ECA25-5F81-A87B-1FC3-CC5C11E47FB9}"/>
              </a:ext>
            </a:extLst>
          </p:cNvPr>
          <p:cNvSpPr txBox="1"/>
          <p:nvPr/>
        </p:nvSpPr>
        <p:spPr>
          <a:xfrm>
            <a:off x="833663" y="4053593"/>
            <a:ext cx="15899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C000"/>
                </a:solidFill>
              </a:rPr>
              <a:t>PAE typical &gt; 23%</a:t>
            </a:r>
          </a:p>
        </p:txBody>
      </p:sp>
      <p:sp>
        <p:nvSpPr>
          <p:cNvPr id="8" name="TextBox 7">
            <a:extLst>
              <a:ext uri="{FF2B5EF4-FFF2-40B4-BE49-F238E27FC236}">
                <a16:creationId xmlns:a16="http://schemas.microsoft.com/office/drawing/2014/main" id="{F9EA06C9-0043-7306-9438-F025E501FA05}"/>
              </a:ext>
            </a:extLst>
          </p:cNvPr>
          <p:cNvSpPr txBox="1"/>
          <p:nvPr/>
        </p:nvSpPr>
        <p:spPr>
          <a:xfrm>
            <a:off x="833663" y="4985468"/>
            <a:ext cx="15899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solidFill>
              </a:rPr>
              <a:t>PAE slow  Low voltage high temperature&gt; 17%</a:t>
            </a:r>
          </a:p>
        </p:txBody>
      </p:sp>
    </p:spTree>
    <p:extLst>
      <p:ext uri="{BB962C8B-B14F-4D97-AF65-F5344CB8AC3E}">
        <p14:creationId xmlns:p14="http://schemas.microsoft.com/office/powerpoint/2010/main" val="178263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036F1-6EFB-2733-908E-08C6CB21F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75E5D3-F28B-9EEA-6016-F51D400280D4}"/>
              </a:ext>
            </a:extLst>
          </p:cNvPr>
          <p:cNvSpPr>
            <a:spLocks noGrp="1"/>
          </p:cNvSpPr>
          <p:nvPr>
            <p:ph type="title"/>
          </p:nvPr>
        </p:nvSpPr>
        <p:spPr/>
        <p:txBody>
          <a:bodyPr/>
          <a:lstStyle/>
          <a:p>
            <a:r>
              <a:rPr lang="en-GB"/>
              <a:t>Power Amplifier &amp; VGA</a:t>
            </a:r>
            <a:br>
              <a:rPr lang="en-GB"/>
            </a:br>
            <a:r>
              <a:rPr lang="en-GB"/>
              <a:t>Post layout simulation-(Pout vs Frequency)</a:t>
            </a:r>
            <a:endParaRPr lang="en-US"/>
          </a:p>
        </p:txBody>
      </p:sp>
      <p:sp>
        <p:nvSpPr>
          <p:cNvPr id="5" name="TextBox 4">
            <a:extLst>
              <a:ext uri="{FF2B5EF4-FFF2-40B4-BE49-F238E27FC236}">
                <a16:creationId xmlns:a16="http://schemas.microsoft.com/office/drawing/2014/main" id="{29E3DAE1-15FA-F3F1-35D6-1C846D4E52D3}"/>
              </a:ext>
            </a:extLst>
          </p:cNvPr>
          <p:cNvSpPr txBox="1"/>
          <p:nvPr/>
        </p:nvSpPr>
        <p:spPr>
          <a:xfrm>
            <a:off x="833663" y="2572630"/>
            <a:ext cx="15899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PAE typical &gt; 13.6 dBm</a:t>
            </a:r>
          </a:p>
        </p:txBody>
      </p:sp>
      <p:sp>
        <p:nvSpPr>
          <p:cNvPr id="6" name="Rectangle 5">
            <a:extLst>
              <a:ext uri="{FF2B5EF4-FFF2-40B4-BE49-F238E27FC236}">
                <a16:creationId xmlns:a16="http://schemas.microsoft.com/office/drawing/2014/main" id="{E151221B-632A-7158-7E00-F75B84C1841B}"/>
              </a:ext>
            </a:extLst>
          </p:cNvPr>
          <p:cNvSpPr/>
          <p:nvPr/>
        </p:nvSpPr>
        <p:spPr>
          <a:xfrm>
            <a:off x="648657" y="2572553"/>
            <a:ext cx="2894349" cy="34348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5C01730-7E30-A1E9-6725-F7323D193C2E}"/>
              </a:ext>
            </a:extLst>
          </p:cNvPr>
          <p:cNvSpPr txBox="1"/>
          <p:nvPr/>
        </p:nvSpPr>
        <p:spPr>
          <a:xfrm>
            <a:off x="833663" y="3213152"/>
            <a:ext cx="15899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C000"/>
                </a:solidFill>
              </a:rPr>
              <a:t>PAE slow  low Voltage hot temperature&gt; 12.8 dBm</a:t>
            </a:r>
          </a:p>
        </p:txBody>
      </p:sp>
      <p:sp>
        <p:nvSpPr>
          <p:cNvPr id="8" name="TextBox 7">
            <a:extLst>
              <a:ext uri="{FF2B5EF4-FFF2-40B4-BE49-F238E27FC236}">
                <a16:creationId xmlns:a16="http://schemas.microsoft.com/office/drawing/2014/main" id="{68CE2CC2-32B8-396C-1152-63D8E53522EC}"/>
              </a:ext>
            </a:extLst>
          </p:cNvPr>
          <p:cNvSpPr txBox="1"/>
          <p:nvPr/>
        </p:nvSpPr>
        <p:spPr>
          <a:xfrm>
            <a:off x="833663" y="4290703"/>
            <a:ext cx="15899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solidFill>
              </a:rPr>
              <a:t>PAE fast High Voltage Cold temperature &gt; 13.9 dBm</a:t>
            </a:r>
          </a:p>
        </p:txBody>
      </p:sp>
      <p:pic>
        <p:nvPicPr>
          <p:cNvPr id="3" name="Picture 2" descr="A graph with a red line and green line&#10;&#10;AI-generated content may be incorrect.">
            <a:extLst>
              <a:ext uri="{FF2B5EF4-FFF2-40B4-BE49-F238E27FC236}">
                <a16:creationId xmlns:a16="http://schemas.microsoft.com/office/drawing/2014/main" id="{6A7D0763-F101-A693-C52A-52138067E961}"/>
              </a:ext>
            </a:extLst>
          </p:cNvPr>
          <p:cNvPicPr>
            <a:picLocks noChangeAspect="1"/>
          </p:cNvPicPr>
          <p:nvPr/>
        </p:nvPicPr>
        <p:blipFill>
          <a:blip r:embed="rId2"/>
          <a:stretch>
            <a:fillRect/>
          </a:stretch>
        </p:blipFill>
        <p:spPr>
          <a:xfrm>
            <a:off x="3779630" y="1709301"/>
            <a:ext cx="8036891" cy="4444677"/>
          </a:xfrm>
          <a:prstGeom prst="rect">
            <a:avLst/>
          </a:prstGeom>
        </p:spPr>
      </p:pic>
      <p:sp>
        <p:nvSpPr>
          <p:cNvPr id="4" name="TextBox 3">
            <a:extLst>
              <a:ext uri="{FF2B5EF4-FFF2-40B4-BE49-F238E27FC236}">
                <a16:creationId xmlns:a16="http://schemas.microsoft.com/office/drawing/2014/main" id="{5A5D4390-57FD-14BC-E49C-2554B0681A2C}"/>
              </a:ext>
            </a:extLst>
          </p:cNvPr>
          <p:cNvSpPr txBox="1"/>
          <p:nvPr/>
        </p:nvSpPr>
        <p:spPr>
          <a:xfrm>
            <a:off x="833663" y="5365006"/>
            <a:ext cx="15899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Accuracy (+/-) 1dBm</a:t>
            </a:r>
          </a:p>
        </p:txBody>
      </p:sp>
    </p:spTree>
    <p:extLst>
      <p:ext uri="{BB962C8B-B14F-4D97-AF65-F5344CB8AC3E}">
        <p14:creationId xmlns:p14="http://schemas.microsoft.com/office/powerpoint/2010/main" val="4080155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8555B-3592-D44C-B9CE-26FD17632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86689-9D9A-94CB-3BB7-5A4E56BF11C4}"/>
              </a:ext>
            </a:extLst>
          </p:cNvPr>
          <p:cNvSpPr>
            <a:spLocks noGrp="1"/>
          </p:cNvSpPr>
          <p:nvPr>
            <p:ph type="title"/>
          </p:nvPr>
        </p:nvSpPr>
        <p:spPr/>
        <p:txBody>
          <a:bodyPr/>
          <a:lstStyle/>
          <a:p>
            <a:r>
              <a:rPr lang="en-GB"/>
              <a:t>Power Amplifier &amp; VGA</a:t>
            </a:r>
            <a:br>
              <a:rPr lang="en-GB"/>
            </a:br>
            <a:r>
              <a:rPr lang="en-GB"/>
              <a:t>Post layout simulation-(Kf vs Frequency)</a:t>
            </a:r>
            <a:endParaRPr lang="en-US"/>
          </a:p>
        </p:txBody>
      </p:sp>
      <p:sp>
        <p:nvSpPr>
          <p:cNvPr id="5" name="TextBox 4">
            <a:extLst>
              <a:ext uri="{FF2B5EF4-FFF2-40B4-BE49-F238E27FC236}">
                <a16:creationId xmlns:a16="http://schemas.microsoft.com/office/drawing/2014/main" id="{60540872-1336-F615-F37B-8144C2674FC7}"/>
              </a:ext>
            </a:extLst>
          </p:cNvPr>
          <p:cNvSpPr txBox="1"/>
          <p:nvPr/>
        </p:nvSpPr>
        <p:spPr>
          <a:xfrm>
            <a:off x="833663" y="2848717"/>
            <a:ext cx="158996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Kf</a:t>
            </a:r>
            <a:r>
              <a:rPr lang="en-US"/>
              <a:t> &gt; 1 at all corners system is stable at all corners </a:t>
            </a:r>
          </a:p>
        </p:txBody>
      </p:sp>
      <p:sp>
        <p:nvSpPr>
          <p:cNvPr id="6" name="Rectangle 5">
            <a:extLst>
              <a:ext uri="{FF2B5EF4-FFF2-40B4-BE49-F238E27FC236}">
                <a16:creationId xmlns:a16="http://schemas.microsoft.com/office/drawing/2014/main" id="{C5408909-B0A8-6648-F96B-592E2158C012}"/>
              </a:ext>
            </a:extLst>
          </p:cNvPr>
          <p:cNvSpPr/>
          <p:nvPr/>
        </p:nvSpPr>
        <p:spPr>
          <a:xfrm>
            <a:off x="648657" y="2572553"/>
            <a:ext cx="2221996" cy="23022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and chart with numbers&#10;&#10;AI-generated content may be incorrect.">
            <a:extLst>
              <a:ext uri="{FF2B5EF4-FFF2-40B4-BE49-F238E27FC236}">
                <a16:creationId xmlns:a16="http://schemas.microsoft.com/office/drawing/2014/main" id="{0379112F-827E-3613-D5C4-35CF7732492E}"/>
              </a:ext>
            </a:extLst>
          </p:cNvPr>
          <p:cNvPicPr>
            <a:picLocks noChangeAspect="1"/>
          </p:cNvPicPr>
          <p:nvPr/>
        </p:nvPicPr>
        <p:blipFill>
          <a:blip r:embed="rId2"/>
          <a:stretch>
            <a:fillRect/>
          </a:stretch>
        </p:blipFill>
        <p:spPr>
          <a:xfrm>
            <a:off x="5367130" y="1731066"/>
            <a:ext cx="6184348" cy="4179956"/>
          </a:xfrm>
          <a:prstGeom prst="rect">
            <a:avLst/>
          </a:prstGeom>
        </p:spPr>
      </p:pic>
    </p:spTree>
    <p:extLst>
      <p:ext uri="{BB962C8B-B14F-4D97-AF65-F5344CB8AC3E}">
        <p14:creationId xmlns:p14="http://schemas.microsoft.com/office/powerpoint/2010/main" val="3785333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C92B5-95C8-9494-89A3-BA1DE7CA9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A7FFF-C717-EA45-C9EA-DD1245C4B5A2}"/>
              </a:ext>
            </a:extLst>
          </p:cNvPr>
          <p:cNvSpPr>
            <a:spLocks noGrp="1"/>
          </p:cNvSpPr>
          <p:nvPr>
            <p:ph type="title"/>
          </p:nvPr>
        </p:nvSpPr>
        <p:spPr/>
        <p:txBody>
          <a:bodyPr/>
          <a:lstStyle/>
          <a:p>
            <a:r>
              <a:rPr lang="en-GB"/>
              <a:t>Power Amplifier &amp; VGA</a:t>
            </a:r>
            <a:br>
              <a:rPr lang="en-GB"/>
            </a:br>
            <a:r>
              <a:rPr lang="en-GB"/>
              <a:t>Post layout simulation-(S11 vs Frequency)</a:t>
            </a:r>
            <a:endParaRPr lang="en-US"/>
          </a:p>
        </p:txBody>
      </p:sp>
      <p:sp>
        <p:nvSpPr>
          <p:cNvPr id="5" name="TextBox 4">
            <a:extLst>
              <a:ext uri="{FF2B5EF4-FFF2-40B4-BE49-F238E27FC236}">
                <a16:creationId xmlns:a16="http://schemas.microsoft.com/office/drawing/2014/main" id="{F8AE6568-02CB-E90D-0CC2-C6D895140E00}"/>
              </a:ext>
            </a:extLst>
          </p:cNvPr>
          <p:cNvSpPr txBox="1"/>
          <p:nvPr/>
        </p:nvSpPr>
        <p:spPr>
          <a:xfrm>
            <a:off x="833663" y="2848717"/>
            <a:ext cx="15899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S11 &lt; -10 dB  at all cases.</a:t>
            </a:r>
          </a:p>
        </p:txBody>
      </p:sp>
      <p:sp>
        <p:nvSpPr>
          <p:cNvPr id="6" name="Rectangle 5">
            <a:extLst>
              <a:ext uri="{FF2B5EF4-FFF2-40B4-BE49-F238E27FC236}">
                <a16:creationId xmlns:a16="http://schemas.microsoft.com/office/drawing/2014/main" id="{DF9350D0-78A9-72E4-9970-5EFC6ADC11A0}"/>
              </a:ext>
            </a:extLst>
          </p:cNvPr>
          <p:cNvSpPr/>
          <p:nvPr/>
        </p:nvSpPr>
        <p:spPr>
          <a:xfrm>
            <a:off x="648657" y="2572553"/>
            <a:ext cx="2221996" cy="23022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graph&#10;&#10;AI-generated content may be incorrect.">
            <a:extLst>
              <a:ext uri="{FF2B5EF4-FFF2-40B4-BE49-F238E27FC236}">
                <a16:creationId xmlns:a16="http://schemas.microsoft.com/office/drawing/2014/main" id="{5F4EAD92-06F4-E145-9EBF-E645BF8180D3}"/>
              </a:ext>
            </a:extLst>
          </p:cNvPr>
          <p:cNvPicPr>
            <a:picLocks noChangeAspect="1"/>
          </p:cNvPicPr>
          <p:nvPr/>
        </p:nvPicPr>
        <p:blipFill>
          <a:blip r:embed="rId2"/>
          <a:stretch>
            <a:fillRect/>
          </a:stretch>
        </p:blipFill>
        <p:spPr>
          <a:xfrm>
            <a:off x="5782236" y="1904999"/>
            <a:ext cx="6129618" cy="4112560"/>
          </a:xfrm>
          <a:prstGeom prst="rect">
            <a:avLst/>
          </a:prstGeom>
        </p:spPr>
      </p:pic>
    </p:spTree>
    <p:extLst>
      <p:ext uri="{BB962C8B-B14F-4D97-AF65-F5344CB8AC3E}">
        <p14:creationId xmlns:p14="http://schemas.microsoft.com/office/powerpoint/2010/main" val="582722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E2ED3-20B9-E5E3-6874-F4695CA66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B1562-46B3-7992-CA37-29CE61543AE7}"/>
              </a:ext>
            </a:extLst>
          </p:cNvPr>
          <p:cNvSpPr>
            <a:spLocks noGrp="1"/>
          </p:cNvSpPr>
          <p:nvPr>
            <p:ph type="title"/>
          </p:nvPr>
        </p:nvSpPr>
        <p:spPr>
          <a:xfrm>
            <a:off x="838200" y="365125"/>
            <a:ext cx="11245402" cy="1336295"/>
          </a:xfrm>
        </p:spPr>
        <p:txBody>
          <a:bodyPr/>
          <a:lstStyle/>
          <a:p>
            <a:r>
              <a:rPr lang="en-GB"/>
              <a:t>Intro to Radar Systems: Modulating Signals</a:t>
            </a:r>
          </a:p>
        </p:txBody>
      </p:sp>
      <p:sp>
        <p:nvSpPr>
          <p:cNvPr id="3" name="Content Placeholder 2">
            <a:extLst>
              <a:ext uri="{FF2B5EF4-FFF2-40B4-BE49-F238E27FC236}">
                <a16:creationId xmlns:a16="http://schemas.microsoft.com/office/drawing/2014/main" id="{98D9C559-5E47-EAFB-10D3-95630187F75E}"/>
              </a:ext>
            </a:extLst>
          </p:cNvPr>
          <p:cNvSpPr>
            <a:spLocks noGrp="1"/>
          </p:cNvSpPr>
          <p:nvPr>
            <p:ph idx="1"/>
          </p:nvPr>
        </p:nvSpPr>
        <p:spPr/>
        <p:txBody>
          <a:bodyPr vert="horz" lIns="91440" tIns="45720" rIns="91440" bIns="45720" rtlCol="0" anchor="t">
            <a:normAutofit/>
          </a:bodyPr>
          <a:lstStyle/>
          <a:p>
            <a:pPr marL="0" indent="0">
              <a:buNone/>
            </a:pPr>
            <a:r>
              <a:rPr lang="en-GB" sz="2400"/>
              <a:t>2. Sawtooth Signal</a:t>
            </a:r>
            <a:endParaRPr lang="en-US"/>
          </a:p>
          <a:p>
            <a:pPr marL="914400" lvl="1" indent="-457200">
              <a:buFont typeface="Courier New" panose="020B0604020202020204" pitchFamily="34" charset="0"/>
              <a:buChar char="o"/>
            </a:pPr>
            <a:r>
              <a:rPr lang="en-GB" sz="2000"/>
              <a:t>Fails to distinguish between doppler shift and time delay</a:t>
            </a:r>
          </a:p>
        </p:txBody>
      </p:sp>
      <p:pic>
        <p:nvPicPr>
          <p:cNvPr id="5" name="Picture 4" descr="A black board with colorful lines and text&#10;&#10;AI-generated content may be incorrect.">
            <a:extLst>
              <a:ext uri="{FF2B5EF4-FFF2-40B4-BE49-F238E27FC236}">
                <a16:creationId xmlns:a16="http://schemas.microsoft.com/office/drawing/2014/main" id="{0DF5A1FA-6FE4-E787-EAA5-13C437E1B12F}"/>
              </a:ext>
            </a:extLst>
          </p:cNvPr>
          <p:cNvPicPr>
            <a:picLocks noChangeAspect="1"/>
          </p:cNvPicPr>
          <p:nvPr/>
        </p:nvPicPr>
        <p:blipFill>
          <a:blip r:embed="rId2"/>
          <a:stretch>
            <a:fillRect/>
          </a:stretch>
        </p:blipFill>
        <p:spPr>
          <a:xfrm>
            <a:off x="2992598" y="2583519"/>
            <a:ext cx="6217846" cy="3599774"/>
          </a:xfrm>
          <a:prstGeom prst="rect">
            <a:avLst/>
          </a:prstGeom>
        </p:spPr>
      </p:pic>
    </p:spTree>
    <p:extLst>
      <p:ext uri="{BB962C8B-B14F-4D97-AF65-F5344CB8AC3E}">
        <p14:creationId xmlns:p14="http://schemas.microsoft.com/office/powerpoint/2010/main" val="3143572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2A66-D11F-9597-280D-A2973C5CF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171D46-06F9-559E-C935-DCD9B8F54BB9}"/>
              </a:ext>
            </a:extLst>
          </p:cNvPr>
          <p:cNvSpPr>
            <a:spLocks noGrp="1"/>
          </p:cNvSpPr>
          <p:nvPr>
            <p:ph type="title"/>
          </p:nvPr>
        </p:nvSpPr>
        <p:spPr/>
        <p:txBody>
          <a:bodyPr>
            <a:normAutofit fontScale="90000"/>
          </a:bodyPr>
          <a:lstStyle/>
          <a:p>
            <a:r>
              <a:rPr lang="en-GB"/>
              <a:t>Power Amplifier &amp; VGA</a:t>
            </a:r>
            <a:br>
              <a:rPr lang="en-GB"/>
            </a:br>
            <a:r>
              <a:rPr lang="en-GB"/>
              <a:t>Simulation Result after Post Layout-(Specs achieved)</a:t>
            </a:r>
            <a:endParaRPr lang="en-US"/>
          </a:p>
        </p:txBody>
      </p:sp>
      <p:graphicFrame>
        <p:nvGraphicFramePr>
          <p:cNvPr id="7" name="Table 6">
            <a:extLst>
              <a:ext uri="{FF2B5EF4-FFF2-40B4-BE49-F238E27FC236}">
                <a16:creationId xmlns:a16="http://schemas.microsoft.com/office/drawing/2014/main" id="{80F8BA2A-7A30-A5DC-1DAC-7887236260EF}"/>
              </a:ext>
            </a:extLst>
          </p:cNvPr>
          <p:cNvGraphicFramePr>
            <a:graphicFrameLocks noGrp="1"/>
          </p:cNvGraphicFramePr>
          <p:nvPr>
            <p:extLst>
              <p:ext uri="{D42A27DB-BD31-4B8C-83A1-F6EECF244321}">
                <p14:modId xmlns:p14="http://schemas.microsoft.com/office/powerpoint/2010/main" val="3044500933"/>
              </p:ext>
            </p:extLst>
          </p:nvPr>
        </p:nvGraphicFramePr>
        <p:xfrm>
          <a:off x="2011680" y="2500376"/>
          <a:ext cx="8168640" cy="3708397"/>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3743089386"/>
                    </a:ext>
                  </a:extLst>
                </a:gridCol>
                <a:gridCol w="2722880">
                  <a:extLst>
                    <a:ext uri="{9D8B030D-6E8A-4147-A177-3AD203B41FA5}">
                      <a16:colId xmlns:a16="http://schemas.microsoft.com/office/drawing/2014/main" val="3970252382"/>
                    </a:ext>
                  </a:extLst>
                </a:gridCol>
                <a:gridCol w="2722880">
                  <a:extLst>
                    <a:ext uri="{9D8B030D-6E8A-4147-A177-3AD203B41FA5}">
                      <a16:colId xmlns:a16="http://schemas.microsoft.com/office/drawing/2014/main" val="1028052831"/>
                    </a:ext>
                  </a:extLst>
                </a:gridCol>
              </a:tblGrid>
              <a:tr h="370840">
                <a:tc>
                  <a:txBody>
                    <a:bodyPr/>
                    <a:lstStyle/>
                    <a:p>
                      <a:r>
                        <a:rPr lang="en-US"/>
                        <a:t>Spec </a:t>
                      </a:r>
                    </a:p>
                  </a:txBody>
                  <a:tcPr/>
                </a:tc>
                <a:tc>
                  <a:txBody>
                    <a:bodyPr/>
                    <a:lstStyle/>
                    <a:p>
                      <a:r>
                        <a:rPr lang="en-US"/>
                        <a:t>Target </a:t>
                      </a:r>
                    </a:p>
                  </a:txBody>
                  <a:tcPr/>
                </a:tc>
                <a:tc>
                  <a:txBody>
                    <a:bodyPr/>
                    <a:lstStyle/>
                    <a:p>
                      <a:r>
                        <a:rPr lang="en-US"/>
                        <a:t>achieved</a:t>
                      </a:r>
                    </a:p>
                  </a:txBody>
                  <a:tcPr/>
                </a:tc>
                <a:extLst>
                  <a:ext uri="{0D108BD9-81ED-4DB2-BD59-A6C34878D82A}">
                    <a16:rowId xmlns:a16="http://schemas.microsoft.com/office/drawing/2014/main" val="1338954409"/>
                  </a:ext>
                </a:extLst>
              </a:tr>
              <a:tr h="370840">
                <a:tc>
                  <a:txBody>
                    <a:bodyPr/>
                    <a:lstStyle/>
                    <a:p>
                      <a:pPr lvl="0">
                        <a:buNone/>
                      </a:pPr>
                      <a:r>
                        <a:rPr lang="en-US"/>
                        <a:t>Frequency range</a:t>
                      </a:r>
                    </a:p>
                  </a:txBody>
                  <a:tcPr/>
                </a:tc>
                <a:tc>
                  <a:txBody>
                    <a:bodyPr/>
                    <a:lstStyle/>
                    <a:p>
                      <a:r>
                        <a:rPr lang="en-US"/>
                        <a:t>76-81 GHZ</a:t>
                      </a:r>
                    </a:p>
                  </a:txBody>
                  <a:tcPr/>
                </a:tc>
                <a:tc>
                  <a:txBody>
                    <a:bodyPr/>
                    <a:lstStyle/>
                    <a:p>
                      <a:pPr lvl="0">
                        <a:buNone/>
                      </a:pPr>
                      <a:r>
                        <a:rPr lang="en-US" sz="1800" b="0" i="0" u="none" strike="noStrike" noProof="0">
                          <a:solidFill>
                            <a:srgbClr val="000000"/>
                          </a:solidFill>
                          <a:latin typeface="Aptos"/>
                        </a:rPr>
                        <a:t>76-81 GHZ</a:t>
                      </a:r>
                      <a:endParaRPr lang="en-US"/>
                    </a:p>
                  </a:txBody>
                  <a:tcPr/>
                </a:tc>
                <a:extLst>
                  <a:ext uri="{0D108BD9-81ED-4DB2-BD59-A6C34878D82A}">
                    <a16:rowId xmlns:a16="http://schemas.microsoft.com/office/drawing/2014/main" val="2585552712"/>
                  </a:ext>
                </a:extLst>
              </a:tr>
              <a:tr h="370840">
                <a:tc>
                  <a:txBody>
                    <a:bodyPr/>
                    <a:lstStyle/>
                    <a:p>
                      <a:r>
                        <a:rPr lang="en-US"/>
                        <a:t>Bandwidth</a:t>
                      </a:r>
                    </a:p>
                  </a:txBody>
                  <a:tcPr/>
                </a:tc>
                <a:tc>
                  <a:txBody>
                    <a:bodyPr/>
                    <a:lstStyle/>
                    <a:p>
                      <a:r>
                        <a:rPr lang="en-US"/>
                        <a:t>5 GHZ</a:t>
                      </a:r>
                    </a:p>
                  </a:txBody>
                  <a:tcPr/>
                </a:tc>
                <a:tc>
                  <a:txBody>
                    <a:bodyPr/>
                    <a:lstStyle/>
                    <a:p>
                      <a:pPr lvl="0">
                        <a:buNone/>
                      </a:pPr>
                      <a:r>
                        <a:rPr lang="en-US" sz="1800" b="0" i="0" u="none" strike="noStrike" noProof="0">
                          <a:solidFill>
                            <a:srgbClr val="000000"/>
                          </a:solidFill>
                          <a:latin typeface="Aptos"/>
                        </a:rPr>
                        <a:t>5 GHZ</a:t>
                      </a:r>
                      <a:endParaRPr lang="en-US"/>
                    </a:p>
                  </a:txBody>
                  <a:tcPr/>
                </a:tc>
                <a:extLst>
                  <a:ext uri="{0D108BD9-81ED-4DB2-BD59-A6C34878D82A}">
                    <a16:rowId xmlns:a16="http://schemas.microsoft.com/office/drawing/2014/main" val="3146756797"/>
                  </a:ext>
                </a:extLst>
              </a:tr>
              <a:tr h="370840">
                <a:tc>
                  <a:txBody>
                    <a:bodyPr/>
                    <a:lstStyle/>
                    <a:p>
                      <a:r>
                        <a:rPr lang="en-US"/>
                        <a:t>Gain</a:t>
                      </a:r>
                    </a:p>
                  </a:txBody>
                  <a:tcPr/>
                </a:tc>
                <a:tc>
                  <a:txBody>
                    <a:bodyPr/>
                    <a:lstStyle/>
                    <a:p>
                      <a:r>
                        <a:rPr lang="en-US"/>
                        <a:t>-</a:t>
                      </a:r>
                    </a:p>
                  </a:txBody>
                  <a:tcPr/>
                </a:tc>
                <a:tc>
                  <a:txBody>
                    <a:bodyPr/>
                    <a:lstStyle/>
                    <a:p>
                      <a:r>
                        <a:rPr lang="en-US"/>
                        <a:t>~20dB</a:t>
                      </a:r>
                    </a:p>
                  </a:txBody>
                  <a:tcPr/>
                </a:tc>
                <a:extLst>
                  <a:ext uri="{0D108BD9-81ED-4DB2-BD59-A6C34878D82A}">
                    <a16:rowId xmlns:a16="http://schemas.microsoft.com/office/drawing/2014/main" val="2758815429"/>
                  </a:ext>
                </a:extLst>
              </a:tr>
              <a:tr h="370840">
                <a:tc>
                  <a:txBody>
                    <a:bodyPr/>
                    <a:lstStyle/>
                    <a:p>
                      <a:r>
                        <a:rPr lang="en-US"/>
                        <a:t>S11</a:t>
                      </a:r>
                    </a:p>
                  </a:txBody>
                  <a:tcPr/>
                </a:tc>
                <a:tc>
                  <a:txBody>
                    <a:bodyPr/>
                    <a:lstStyle/>
                    <a:p>
                      <a:r>
                        <a:rPr lang="en-US"/>
                        <a:t>-10 dB</a:t>
                      </a:r>
                    </a:p>
                  </a:txBody>
                  <a:tcPr/>
                </a:tc>
                <a:tc>
                  <a:txBody>
                    <a:bodyPr/>
                    <a:lstStyle/>
                    <a:p>
                      <a:r>
                        <a:rPr lang="en-US"/>
                        <a:t>-14 dB</a:t>
                      </a:r>
                    </a:p>
                  </a:txBody>
                  <a:tcPr/>
                </a:tc>
                <a:extLst>
                  <a:ext uri="{0D108BD9-81ED-4DB2-BD59-A6C34878D82A}">
                    <a16:rowId xmlns:a16="http://schemas.microsoft.com/office/drawing/2014/main" val="507690049"/>
                  </a:ext>
                </a:extLst>
              </a:tr>
              <a:tr h="370840">
                <a:tc>
                  <a:txBody>
                    <a:bodyPr/>
                    <a:lstStyle/>
                    <a:p>
                      <a:r>
                        <a:rPr lang="en-US"/>
                        <a:t>S22</a:t>
                      </a:r>
                    </a:p>
                  </a:txBody>
                  <a:tcPr/>
                </a:tc>
                <a:tc>
                  <a:txBody>
                    <a:bodyPr/>
                    <a:lstStyle/>
                    <a:p>
                      <a:r>
                        <a:rPr lang="en-US"/>
                        <a:t>-</a:t>
                      </a:r>
                    </a:p>
                  </a:txBody>
                  <a:tcPr/>
                </a:tc>
                <a:tc>
                  <a:txBody>
                    <a:bodyPr/>
                    <a:lstStyle/>
                    <a:p>
                      <a:r>
                        <a:rPr lang="en-US"/>
                        <a:t>-6.5 dB</a:t>
                      </a:r>
                    </a:p>
                  </a:txBody>
                  <a:tcPr/>
                </a:tc>
                <a:extLst>
                  <a:ext uri="{0D108BD9-81ED-4DB2-BD59-A6C34878D82A}">
                    <a16:rowId xmlns:a16="http://schemas.microsoft.com/office/drawing/2014/main" val="725165714"/>
                  </a:ext>
                </a:extLst>
              </a:tr>
              <a:tr h="370840">
                <a:tc>
                  <a:txBody>
                    <a:bodyPr/>
                    <a:lstStyle/>
                    <a:p>
                      <a:r>
                        <a:rPr lang="en-US"/>
                        <a:t>S12</a:t>
                      </a:r>
                    </a:p>
                  </a:txBody>
                  <a:tcPr/>
                </a:tc>
                <a:tc>
                  <a:txBody>
                    <a:bodyPr/>
                    <a:lstStyle/>
                    <a:p>
                      <a:r>
                        <a:rPr lang="en-US"/>
                        <a:t>-</a:t>
                      </a:r>
                    </a:p>
                  </a:txBody>
                  <a:tcPr/>
                </a:tc>
                <a:tc>
                  <a:txBody>
                    <a:bodyPr/>
                    <a:lstStyle/>
                    <a:p>
                      <a:r>
                        <a:rPr lang="en-US"/>
                        <a:t>-57 dB</a:t>
                      </a:r>
                    </a:p>
                  </a:txBody>
                  <a:tcPr/>
                </a:tc>
                <a:extLst>
                  <a:ext uri="{0D108BD9-81ED-4DB2-BD59-A6C34878D82A}">
                    <a16:rowId xmlns:a16="http://schemas.microsoft.com/office/drawing/2014/main" val="3183865106"/>
                  </a:ext>
                </a:extLst>
              </a:tr>
              <a:tr h="370840">
                <a:tc>
                  <a:txBody>
                    <a:bodyPr/>
                    <a:lstStyle/>
                    <a:p>
                      <a:r>
                        <a:rPr lang="en-US"/>
                        <a:t>Psat</a:t>
                      </a:r>
                      <a:endParaRPr lang="en-US" err="1"/>
                    </a:p>
                  </a:txBody>
                  <a:tcPr/>
                </a:tc>
                <a:tc>
                  <a:txBody>
                    <a:bodyPr/>
                    <a:lstStyle/>
                    <a:p>
                      <a:r>
                        <a:rPr lang="en-US"/>
                        <a:t>-</a:t>
                      </a:r>
                    </a:p>
                  </a:txBody>
                  <a:tcPr/>
                </a:tc>
                <a:tc>
                  <a:txBody>
                    <a:bodyPr/>
                    <a:lstStyle/>
                    <a:p>
                      <a:r>
                        <a:rPr lang="en-US"/>
                        <a:t>15 dBm</a:t>
                      </a:r>
                    </a:p>
                  </a:txBody>
                  <a:tcPr/>
                </a:tc>
                <a:extLst>
                  <a:ext uri="{0D108BD9-81ED-4DB2-BD59-A6C34878D82A}">
                    <a16:rowId xmlns:a16="http://schemas.microsoft.com/office/drawing/2014/main" val="2966855134"/>
                  </a:ext>
                </a:extLst>
              </a:tr>
              <a:tr h="370839">
                <a:tc>
                  <a:txBody>
                    <a:bodyPr/>
                    <a:lstStyle/>
                    <a:p>
                      <a:pPr lvl="0">
                        <a:buNone/>
                      </a:pPr>
                      <a:r>
                        <a:rPr lang="en-US"/>
                        <a:t>Power consumption</a:t>
                      </a:r>
                    </a:p>
                  </a:txBody>
                  <a:tcPr/>
                </a:tc>
                <a:tc>
                  <a:txBody>
                    <a:bodyPr/>
                    <a:lstStyle/>
                    <a:p>
                      <a:pPr lvl="0">
                        <a:buNone/>
                      </a:pPr>
                      <a:r>
                        <a:rPr lang="en-US"/>
                        <a:t>-</a:t>
                      </a:r>
                    </a:p>
                  </a:txBody>
                  <a:tcPr/>
                </a:tc>
                <a:tc>
                  <a:txBody>
                    <a:bodyPr/>
                    <a:lstStyle/>
                    <a:p>
                      <a:pPr lvl="0">
                        <a:buNone/>
                      </a:pPr>
                      <a:r>
                        <a:rPr lang="en-US"/>
                        <a:t>99 mw</a:t>
                      </a:r>
                    </a:p>
                  </a:txBody>
                  <a:tcPr/>
                </a:tc>
                <a:extLst>
                  <a:ext uri="{0D108BD9-81ED-4DB2-BD59-A6C34878D82A}">
                    <a16:rowId xmlns:a16="http://schemas.microsoft.com/office/drawing/2014/main" val="2605563651"/>
                  </a:ext>
                </a:extLst>
              </a:tr>
              <a:tr h="370838">
                <a:tc>
                  <a:txBody>
                    <a:bodyPr/>
                    <a:lstStyle/>
                    <a:p>
                      <a:pPr lvl="0">
                        <a:buNone/>
                      </a:pPr>
                      <a:r>
                        <a:rPr lang="en-US"/>
                        <a:t>Area</a:t>
                      </a:r>
                    </a:p>
                  </a:txBody>
                  <a:tcPr/>
                </a:tc>
                <a:tc>
                  <a:txBody>
                    <a:bodyPr/>
                    <a:lstStyle/>
                    <a:p>
                      <a:pPr lvl="0">
                        <a:buNone/>
                      </a:pPr>
                      <a:r>
                        <a:rPr lang="en-US"/>
                        <a:t>-</a:t>
                      </a:r>
                    </a:p>
                  </a:txBody>
                  <a:tcPr/>
                </a:tc>
                <a:tc>
                  <a:txBody>
                    <a:bodyPr/>
                    <a:lstStyle/>
                    <a:p>
                      <a:pPr lvl="0">
                        <a:buNone/>
                      </a:pPr>
                      <a:r>
                        <a:rPr lang="en-US"/>
                        <a:t>400u * 240u</a:t>
                      </a:r>
                    </a:p>
                  </a:txBody>
                  <a:tcPr/>
                </a:tc>
                <a:extLst>
                  <a:ext uri="{0D108BD9-81ED-4DB2-BD59-A6C34878D82A}">
                    <a16:rowId xmlns:a16="http://schemas.microsoft.com/office/drawing/2014/main" val="1331622058"/>
                  </a:ext>
                </a:extLst>
              </a:tr>
            </a:tbl>
          </a:graphicData>
        </a:graphic>
      </p:graphicFrame>
      <p:sp>
        <p:nvSpPr>
          <p:cNvPr id="3" name="Arrow: Right 2">
            <a:hlinkClick r:id="rId2" action="ppaction://hlinksldjump"/>
            <a:extLst>
              <a:ext uri="{FF2B5EF4-FFF2-40B4-BE49-F238E27FC236}">
                <a16:creationId xmlns:a16="http://schemas.microsoft.com/office/drawing/2014/main" id="{0EE10B9C-0A28-5D62-D295-16E33FD75B8F}"/>
              </a:ext>
            </a:extLst>
          </p:cNvPr>
          <p:cNvSpPr/>
          <p:nvPr/>
        </p:nvSpPr>
        <p:spPr>
          <a:xfrm>
            <a:off x="207018" y="6472772"/>
            <a:ext cx="910880" cy="358831"/>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2189453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circuit board">
            <a:extLst>
              <a:ext uri="{FF2B5EF4-FFF2-40B4-BE49-F238E27FC236}">
                <a16:creationId xmlns:a16="http://schemas.microsoft.com/office/drawing/2014/main" id="{18F63717-BE8E-6A42-F18C-5B2A2FD803D4}"/>
              </a:ext>
            </a:extLst>
          </p:cNvPr>
          <p:cNvPicPr>
            <a:picLocks noChangeAspect="1"/>
          </p:cNvPicPr>
          <p:nvPr/>
        </p:nvPicPr>
        <p:blipFill>
          <a:blip r:embed="rId2">
            <a:alphaModFix/>
          </a:blip>
          <a:srcRect t="11570" b="4160"/>
          <a:stretch>
            <a:fillRect/>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40A6C-79AE-5E5C-0DEE-80B65E7789D9}"/>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Receiver System Description</a:t>
            </a:r>
          </a:p>
        </p:txBody>
      </p:sp>
      <p:sp>
        <p:nvSpPr>
          <p:cNvPr id="11" name="Rectangle 10">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120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2B2E-047D-551C-0831-ABADD94A8423}"/>
              </a:ext>
            </a:extLst>
          </p:cNvPr>
          <p:cNvSpPr>
            <a:spLocks noGrp="1"/>
          </p:cNvSpPr>
          <p:nvPr>
            <p:ph type="title"/>
          </p:nvPr>
        </p:nvSpPr>
        <p:spPr>
          <a:xfrm>
            <a:off x="114719" y="22662"/>
            <a:ext cx="10515600" cy="1325563"/>
          </a:xfrm>
        </p:spPr>
        <p:txBody>
          <a:bodyPr/>
          <a:lstStyle/>
          <a:p>
            <a:r>
              <a:rPr lang="en-GB"/>
              <a:t>Receiver System Description: Noise Figure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B3A0C3-7E63-3E29-E78A-919762962D73}"/>
                  </a:ext>
                </a:extLst>
              </p:cNvPr>
              <p:cNvSpPr>
                <a:spLocks noGrp="1"/>
              </p:cNvSpPr>
              <p:nvPr>
                <p:ph idx="1"/>
              </p:nvPr>
            </p:nvSpPr>
            <p:spPr>
              <a:xfrm>
                <a:off x="200967" y="1348224"/>
                <a:ext cx="5535226" cy="4761173"/>
              </a:xfrm>
            </p:spPr>
            <p:txBody>
              <a:bodyPr>
                <a:normAutofit/>
              </a:bodyPr>
              <a:lstStyle/>
              <a:p>
                <a:pPr algn="just"/>
                <a:r>
                  <a:rPr lang="en-GB" sz="2400"/>
                  <a:t>Knowing that minimum received power is </a:t>
                </a:r>
                <a14:m>
                  <m:oMath xmlns:m="http://schemas.openxmlformats.org/officeDocument/2006/math">
                    <m:r>
                      <a:rPr lang="en-GB" sz="2400" b="0" i="1" smtClean="0">
                        <a:latin typeface="Cambria Math" panose="02040503050406030204" pitchFamily="18" charset="0"/>
                      </a:rPr>
                      <m:t>−</m:t>
                    </m:r>
                    <m:r>
                      <a:rPr lang="en-GB" sz="2400" b="0" i="1" smtClean="0">
                        <a:latin typeface="Cambria Math" panose="02040503050406030204" pitchFamily="18" charset="0"/>
                      </a:rPr>
                      <m:t>110</m:t>
                    </m:r>
                    <m:r>
                      <a:rPr lang="en-GB" sz="2400" b="0" i="1" smtClean="0">
                        <a:latin typeface="Cambria Math" panose="02040503050406030204" pitchFamily="18" charset="0"/>
                      </a:rPr>
                      <m:t>𝑑𝐵𝑚</m:t>
                    </m:r>
                  </m:oMath>
                </a14:m>
                <a:r>
                  <a:rPr lang="en-GB" sz="2400"/>
                  <a:t>, and Constant False Alarm rate (CFAR) requires an SNR of 16dB to have detection accuracy of 99%.</a:t>
                </a:r>
              </a:p>
              <a:p>
                <a:pPr algn="just"/>
                <a:r>
                  <a:rPr lang="en-GB" sz="2400"/>
                  <a:t>We also have for long range the chirp time </a:t>
                </a:r>
                <a14:m>
                  <m:oMath xmlns:m="http://schemas.openxmlformats.org/officeDocument/2006/math">
                    <m:r>
                      <a:rPr lang="en-GB" sz="2400" b="0" i="1" smtClean="0">
                        <a:latin typeface="Cambria Math" panose="02040503050406030204" pitchFamily="18" charset="0"/>
                      </a:rPr>
                      <m:t>80</m:t>
                    </m:r>
                    <m:r>
                      <a:rPr lang="en-GB" sz="2400" b="0" i="1" smtClean="0">
                        <a:latin typeface="Cambria Math" panose="02040503050406030204" pitchFamily="18" charset="0"/>
                        <a:ea typeface="Cambria Math" panose="02040503050406030204" pitchFamily="18" charset="0"/>
                      </a:rPr>
                      <m:t>𝜇</m:t>
                    </m:r>
                    <m:r>
                      <a:rPr lang="en-GB" sz="2400" b="0" i="1" smtClean="0">
                        <a:latin typeface="Cambria Math" panose="02040503050406030204" pitchFamily="18" charset="0"/>
                        <a:ea typeface="Cambria Math" panose="02040503050406030204" pitchFamily="18" charset="0"/>
                      </a:rPr>
                      <m:t>𝑠</m:t>
                    </m:r>
                  </m:oMath>
                </a14:m>
                <a:r>
                  <a:rPr lang="en-GB" sz="2400"/>
                  <a:t> setting Resolution Bandwidth (RBW) to be </a:t>
                </a:r>
                <a14:m>
                  <m:oMath xmlns:m="http://schemas.openxmlformats.org/officeDocument/2006/math">
                    <m:r>
                      <a:rPr lang="en-GB" sz="2400" b="0" i="1" smtClean="0">
                        <a:latin typeface="Cambria Math" panose="02040503050406030204" pitchFamily="18" charset="0"/>
                      </a:rPr>
                      <m:t>12</m:t>
                    </m:r>
                    <m:r>
                      <a:rPr lang="en-GB" sz="2400" b="0" i="1" smtClean="0">
                        <a:latin typeface="Cambria Math" panose="02040503050406030204" pitchFamily="18" charset="0"/>
                      </a:rPr>
                      <m:t>.</m:t>
                    </m:r>
                    <m:r>
                      <a:rPr lang="en-GB" sz="2400" b="0" i="1" smtClean="0">
                        <a:latin typeface="Cambria Math" panose="02040503050406030204" pitchFamily="18" charset="0"/>
                      </a:rPr>
                      <m:t>5</m:t>
                    </m:r>
                    <m:r>
                      <a:rPr lang="en-GB" sz="2400" b="0" i="1" smtClean="0">
                        <a:latin typeface="Cambria Math" panose="02040503050406030204" pitchFamily="18" charset="0"/>
                      </a:rPr>
                      <m:t>𝐾𝐻𝑧</m:t>
                    </m:r>
                  </m:oMath>
                </a14:m>
                <a:r>
                  <a:rPr lang="en-GB" sz="2400"/>
                  <a:t>.</a:t>
                </a:r>
              </a:p>
              <a:p>
                <a:pPr algn="just"/>
                <a:r>
                  <a:rPr lang="en-GB" sz="2400"/>
                  <a:t>Then, calculating </a:t>
                </a:r>
                <a14:m>
                  <m:oMath xmlns:m="http://schemas.openxmlformats.org/officeDocument/2006/math">
                    <m:r>
                      <a:rPr lang="en-GB" sz="2400" b="0" i="1" smtClean="0">
                        <a:latin typeface="Cambria Math" panose="02040503050406030204" pitchFamily="18" charset="0"/>
                      </a:rPr>
                      <m:t>𝑁𝐹</m:t>
                    </m:r>
                  </m:oMath>
                </a14:m>
                <a:r>
                  <a:rPr lang="en-GB" sz="2400"/>
                  <a:t> of Receiver</a:t>
                </a:r>
              </a:p>
              <a:p>
                <a:pPr algn="just"/>
                <a:endParaRPr lang="en-GB" sz="2400"/>
              </a:p>
              <a:p>
                <a:pPr algn="just"/>
                <a:r>
                  <a:rPr lang="en-GB" sz="2400"/>
                  <a:t>Noise Figure of Receiver becomes </a:t>
                </a:r>
                <a14:m>
                  <m:oMath xmlns:m="http://schemas.openxmlformats.org/officeDocument/2006/math">
                    <m:r>
                      <a:rPr lang="en-GB" sz="2400" b="0" i="1" smtClean="0">
                        <a:latin typeface="Cambria Math" panose="02040503050406030204" pitchFamily="18" charset="0"/>
                      </a:rPr>
                      <m:t>7</m:t>
                    </m:r>
                    <m:r>
                      <a:rPr lang="en-GB" sz="2400" b="0" i="1" smtClean="0">
                        <a:latin typeface="Cambria Math" panose="02040503050406030204" pitchFamily="18" charset="0"/>
                      </a:rPr>
                      <m:t>𝑑𝐵</m:t>
                    </m:r>
                  </m:oMath>
                </a14:m>
                <a:endParaRPr lang="en-GB" sz="2400"/>
              </a:p>
            </p:txBody>
          </p:sp>
        </mc:Choice>
        <mc:Fallback xmlns="">
          <p:sp>
            <p:nvSpPr>
              <p:cNvPr id="3" name="Content Placeholder 2">
                <a:extLst>
                  <a:ext uri="{FF2B5EF4-FFF2-40B4-BE49-F238E27FC236}">
                    <a16:creationId xmlns:a16="http://schemas.microsoft.com/office/drawing/2014/main" id="{C7B3A0C3-7E63-3E29-E78A-919762962D73}"/>
                  </a:ext>
                </a:extLst>
              </p:cNvPr>
              <p:cNvSpPr>
                <a:spLocks noGrp="1" noRot="1" noChangeAspect="1" noMove="1" noResize="1" noEditPoints="1" noAdjustHandles="1" noChangeArrowheads="1" noChangeShapeType="1" noTextEdit="1"/>
              </p:cNvSpPr>
              <p:nvPr>
                <p:ph idx="1"/>
              </p:nvPr>
            </p:nvSpPr>
            <p:spPr>
              <a:xfrm>
                <a:off x="200967" y="1348224"/>
                <a:ext cx="5535226" cy="4761173"/>
              </a:xfrm>
              <a:blipFill>
                <a:blip r:embed="rId2"/>
                <a:stretch>
                  <a:fillRect l="-1542" t="-1793" r="-16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3D05D4E-B4C4-FABA-1B25-20AACEB4F372}"/>
              </a:ext>
            </a:extLst>
          </p:cNvPr>
          <p:cNvPicPr>
            <a:picLocks noChangeAspect="1"/>
          </p:cNvPicPr>
          <p:nvPr/>
        </p:nvPicPr>
        <p:blipFill>
          <a:blip r:embed="rId3"/>
          <a:stretch>
            <a:fillRect/>
          </a:stretch>
        </p:blipFill>
        <p:spPr>
          <a:xfrm>
            <a:off x="6018123" y="1512312"/>
            <a:ext cx="5535226" cy="3833375"/>
          </a:xfrm>
          <a:prstGeom prst="rect">
            <a:avLst/>
          </a:prstGeom>
        </p:spPr>
      </p:pic>
      <p:pic>
        <p:nvPicPr>
          <p:cNvPr id="7" name="Picture 6">
            <a:extLst>
              <a:ext uri="{FF2B5EF4-FFF2-40B4-BE49-F238E27FC236}">
                <a16:creationId xmlns:a16="http://schemas.microsoft.com/office/drawing/2014/main" id="{78406B61-38D6-237C-7B1A-A6C7368B0165}"/>
              </a:ext>
            </a:extLst>
          </p:cNvPr>
          <p:cNvPicPr>
            <a:picLocks noChangeAspect="1"/>
          </p:cNvPicPr>
          <p:nvPr/>
        </p:nvPicPr>
        <p:blipFill>
          <a:blip r:embed="rId4"/>
          <a:stretch>
            <a:fillRect/>
          </a:stretch>
        </p:blipFill>
        <p:spPr>
          <a:xfrm>
            <a:off x="1015682" y="4626191"/>
            <a:ext cx="3905795" cy="419158"/>
          </a:xfrm>
          <a:prstGeom prst="rect">
            <a:avLst/>
          </a:prstGeom>
        </p:spPr>
      </p:pic>
    </p:spTree>
    <p:extLst>
      <p:ext uri="{BB962C8B-B14F-4D97-AF65-F5344CB8AC3E}">
        <p14:creationId xmlns:p14="http://schemas.microsoft.com/office/powerpoint/2010/main" val="160010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D40E-C8E1-A359-67AC-FEA88E74719A}"/>
              </a:ext>
            </a:extLst>
          </p:cNvPr>
          <p:cNvSpPr>
            <a:spLocks noGrp="1"/>
          </p:cNvSpPr>
          <p:nvPr>
            <p:ph type="title"/>
          </p:nvPr>
        </p:nvSpPr>
        <p:spPr>
          <a:xfrm>
            <a:off x="124767" y="93819"/>
            <a:ext cx="10515600" cy="1325563"/>
          </a:xfrm>
        </p:spPr>
        <p:txBody>
          <a:bodyPr/>
          <a:lstStyle/>
          <a:p>
            <a:r>
              <a:rPr lang="en-GB"/>
              <a:t>Receiver System Description: TX Leakage</a:t>
            </a:r>
          </a:p>
        </p:txBody>
      </p:sp>
      <p:sp>
        <p:nvSpPr>
          <p:cNvPr id="3" name="Content Placeholder 2">
            <a:extLst>
              <a:ext uri="{FF2B5EF4-FFF2-40B4-BE49-F238E27FC236}">
                <a16:creationId xmlns:a16="http://schemas.microsoft.com/office/drawing/2014/main" id="{0835AEB0-0A50-F3B8-9BE1-C0711CE16AFD}"/>
              </a:ext>
            </a:extLst>
          </p:cNvPr>
          <p:cNvSpPr>
            <a:spLocks noGrp="1"/>
          </p:cNvSpPr>
          <p:nvPr>
            <p:ph idx="1"/>
          </p:nvPr>
        </p:nvSpPr>
        <p:spPr>
          <a:xfrm>
            <a:off x="285541" y="1419382"/>
            <a:ext cx="5642986" cy="4586759"/>
          </a:xfrm>
        </p:spPr>
        <p:txBody>
          <a:bodyPr>
            <a:normAutofit/>
          </a:bodyPr>
          <a:lstStyle/>
          <a:p>
            <a:pPr algn="just"/>
            <a:r>
              <a:rPr lang="en-GB" sz="2400"/>
              <a:t>Since TX and RX operate on same frequency, a finite isolation between TX and RX causes a spillover signal.</a:t>
            </a:r>
          </a:p>
          <a:p>
            <a:pPr algn="just"/>
            <a:r>
              <a:rPr lang="en-GB" sz="2400"/>
              <a:t>This unwanted signal can cause saturation in receiver.</a:t>
            </a:r>
          </a:p>
          <a:p>
            <a:pPr algn="just"/>
            <a:r>
              <a:rPr lang="en-GB" sz="2400"/>
              <a:t>In order to mitigate the effect, a very highly linear receiver could be received.</a:t>
            </a:r>
          </a:p>
          <a:p>
            <a:pPr algn="just"/>
            <a:r>
              <a:rPr lang="en-GB" sz="2400"/>
              <a:t>This causes too much power consumption. So, a new technique must be introduced.</a:t>
            </a:r>
          </a:p>
          <a:p>
            <a:pPr algn="just"/>
            <a:endParaRPr lang="en-GB" sz="2400"/>
          </a:p>
          <a:p>
            <a:pPr algn="just"/>
            <a:endParaRPr lang="en-GB" sz="2400"/>
          </a:p>
        </p:txBody>
      </p:sp>
      <p:pic>
        <p:nvPicPr>
          <p:cNvPr id="2052" name="Picture 4" descr="Image result for TX Leakage in monostatic radars">
            <a:extLst>
              <a:ext uri="{FF2B5EF4-FFF2-40B4-BE49-F238E27FC236}">
                <a16:creationId xmlns:a16="http://schemas.microsoft.com/office/drawing/2014/main" id="{011FEAD6-6E92-1BA4-A606-F1B28B346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28" y="1933522"/>
            <a:ext cx="4257862" cy="2729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11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B3EC1-7995-C480-9264-4DED05ACB9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4C4DD-D250-CBEC-1FF8-8B96295B2F80}"/>
              </a:ext>
            </a:extLst>
          </p:cNvPr>
          <p:cNvSpPr>
            <a:spLocks noGrp="1"/>
          </p:cNvSpPr>
          <p:nvPr>
            <p:ph type="title"/>
          </p:nvPr>
        </p:nvSpPr>
        <p:spPr>
          <a:xfrm>
            <a:off x="124766" y="93819"/>
            <a:ext cx="11888557" cy="1325563"/>
          </a:xfrm>
        </p:spPr>
        <p:txBody>
          <a:bodyPr/>
          <a:lstStyle/>
          <a:p>
            <a:r>
              <a:rPr lang="en-GB"/>
              <a:t>Receiver System Description: Leakage Canceller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944B2C-F094-09CE-F33E-EC8C52C17A91}"/>
                  </a:ext>
                </a:extLst>
              </p:cNvPr>
              <p:cNvSpPr>
                <a:spLocks noGrp="1"/>
              </p:cNvSpPr>
              <p:nvPr>
                <p:ph idx="1"/>
              </p:nvPr>
            </p:nvSpPr>
            <p:spPr>
              <a:xfrm>
                <a:off x="285541" y="1419382"/>
                <a:ext cx="5642986" cy="4586759"/>
              </a:xfrm>
            </p:spPr>
            <p:txBody>
              <a:bodyPr>
                <a:normAutofit lnSpcReduction="10000"/>
              </a:bodyPr>
              <a:lstStyle/>
              <a:p>
                <a:pPr algn="just"/>
                <a:r>
                  <a:rPr lang="en-GB" sz="2400"/>
                  <a:t>A low noise Gm-Cell is added before mixer. This Gm-Cell sees a very low impedance from a baseband transimpedance amplifier.</a:t>
                </a:r>
              </a:p>
              <a:p>
                <a:pPr algn="just"/>
                <a:r>
                  <a:rPr lang="en-GB" sz="2400"/>
                  <a:t>This makes the best gain of the Gm-Cell while allowing minimal voltage swing on Gm-Cell transistor drains increasing its compression.</a:t>
                </a:r>
              </a:p>
              <a:p>
                <a:pPr algn="just"/>
                <a:r>
                  <a:rPr lang="en-GB" sz="2400"/>
                  <a:t>A leakage canceller that is a baseband Gm-Cell with a small bandwidth of </a:t>
                </a:r>
                <a14:m>
                  <m:oMath xmlns:m="http://schemas.openxmlformats.org/officeDocument/2006/math">
                    <m:r>
                      <a:rPr lang="en-GB" sz="2400" b="0" i="1" smtClean="0">
                        <a:latin typeface="Cambria Math" panose="02040503050406030204" pitchFamily="18" charset="0"/>
                      </a:rPr>
                      <m:t>50</m:t>
                    </m:r>
                    <m:r>
                      <a:rPr lang="en-GB" sz="2400" b="0" i="1" smtClean="0">
                        <a:latin typeface="Cambria Math" panose="02040503050406030204" pitchFamily="18" charset="0"/>
                      </a:rPr>
                      <m:t>𝐾𝐻𝑧</m:t>
                    </m:r>
                  </m:oMath>
                </a14:m>
                <a:r>
                  <a:rPr lang="en-GB" sz="2400"/>
                  <a:t>. In a feedback loop, it acts as a high pass filter supressing high TIA gain at low offsets</a:t>
                </a:r>
              </a:p>
              <a:p>
                <a:pPr algn="just"/>
                <a:endParaRPr lang="en-GB" sz="2400"/>
              </a:p>
              <a:p>
                <a:pPr algn="just"/>
                <a:endParaRPr lang="en-GB" sz="2400"/>
              </a:p>
            </p:txBody>
          </p:sp>
        </mc:Choice>
        <mc:Fallback xmlns="">
          <p:sp>
            <p:nvSpPr>
              <p:cNvPr id="3" name="Content Placeholder 2">
                <a:extLst>
                  <a:ext uri="{FF2B5EF4-FFF2-40B4-BE49-F238E27FC236}">
                    <a16:creationId xmlns:a16="http://schemas.microsoft.com/office/drawing/2014/main" id="{76944B2C-F094-09CE-F33E-EC8C52C17A91}"/>
                  </a:ext>
                </a:extLst>
              </p:cNvPr>
              <p:cNvSpPr>
                <a:spLocks noGrp="1" noRot="1" noChangeAspect="1" noMove="1" noResize="1" noEditPoints="1" noAdjustHandles="1" noChangeArrowheads="1" noChangeShapeType="1" noTextEdit="1"/>
              </p:cNvSpPr>
              <p:nvPr>
                <p:ph idx="1"/>
              </p:nvPr>
            </p:nvSpPr>
            <p:spPr>
              <a:xfrm>
                <a:off x="285541" y="1419382"/>
                <a:ext cx="5642986" cy="4586759"/>
              </a:xfrm>
              <a:blipFill>
                <a:blip r:embed="rId2"/>
                <a:stretch>
                  <a:fillRect l="-1512" t="-2527" r="-16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9484943-956C-056D-E6B6-A7FD9E886623}"/>
              </a:ext>
            </a:extLst>
          </p:cNvPr>
          <p:cNvPicPr>
            <a:picLocks noChangeAspect="1"/>
          </p:cNvPicPr>
          <p:nvPr/>
        </p:nvPicPr>
        <p:blipFill>
          <a:blip r:embed="rId3"/>
          <a:stretch>
            <a:fillRect/>
          </a:stretch>
        </p:blipFill>
        <p:spPr>
          <a:xfrm>
            <a:off x="6263473" y="1738690"/>
            <a:ext cx="5633334" cy="2623104"/>
          </a:xfrm>
          <a:prstGeom prst="rect">
            <a:avLst/>
          </a:prstGeom>
        </p:spPr>
      </p:pic>
    </p:spTree>
    <p:extLst>
      <p:ext uri="{BB962C8B-B14F-4D97-AF65-F5344CB8AC3E}">
        <p14:creationId xmlns:p14="http://schemas.microsoft.com/office/powerpoint/2010/main" val="2890912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B9C467-D9E0-71FB-5416-60249373F39F}"/>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6D2D0E-6198-52CA-255B-55D1D1AE5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lor-coded on electronic circuit board">
            <a:extLst>
              <a:ext uri="{FF2B5EF4-FFF2-40B4-BE49-F238E27FC236}">
                <a16:creationId xmlns:a16="http://schemas.microsoft.com/office/drawing/2014/main" id="{8D091E19-C834-8982-27AE-EEEB9BCDAC73}"/>
              </a:ext>
            </a:extLst>
          </p:cNvPr>
          <p:cNvPicPr>
            <a:picLocks noChangeAspect="1"/>
          </p:cNvPicPr>
          <p:nvPr/>
        </p:nvPicPr>
        <p:blipFill>
          <a:blip r:embed="rId2"/>
          <a:srcRect l="6589" r="-1" b="-1"/>
          <a:stretch>
            <a:fillRect/>
          </a:stretch>
        </p:blipFill>
        <p:spPr>
          <a:xfrm>
            <a:off x="1" y="10"/>
            <a:ext cx="9669642" cy="6857990"/>
          </a:xfrm>
          <a:prstGeom prst="rect">
            <a:avLst/>
          </a:prstGeom>
        </p:spPr>
      </p:pic>
      <p:sp>
        <p:nvSpPr>
          <p:cNvPr id="10" name="Rectangle 9">
            <a:extLst>
              <a:ext uri="{FF2B5EF4-FFF2-40B4-BE49-F238E27FC236}">
                <a16:creationId xmlns:a16="http://schemas.microsoft.com/office/drawing/2014/main" id="{FD667521-1A57-0DF8-47F2-2EF560996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082F942-E8C3-CF0D-664F-D4A1B57F6269}"/>
              </a:ext>
            </a:extLst>
          </p:cNvPr>
          <p:cNvSpPr txBox="1">
            <a:spLocks/>
          </p:cNvSpPr>
          <p:nvPr/>
        </p:nvSpPr>
        <p:spPr>
          <a:xfrm>
            <a:off x="7935402" y="743447"/>
            <a:ext cx="3445765" cy="3692028"/>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a:t>Receiver Circuits Design </a:t>
            </a:r>
          </a:p>
        </p:txBody>
      </p:sp>
      <p:sp>
        <p:nvSpPr>
          <p:cNvPr id="2" name="Title 1">
            <a:extLst>
              <a:ext uri="{FF2B5EF4-FFF2-40B4-BE49-F238E27FC236}">
                <a16:creationId xmlns:a16="http://schemas.microsoft.com/office/drawing/2014/main" id="{90BE557C-464B-4DD8-C301-A1CA9B714071}"/>
              </a:ext>
            </a:extLst>
          </p:cNvPr>
          <p:cNvSpPr txBox="1">
            <a:spLocks/>
          </p:cNvSpPr>
          <p:nvPr/>
        </p:nvSpPr>
        <p:spPr>
          <a:xfrm>
            <a:off x="7935401" y="5531428"/>
            <a:ext cx="3445765" cy="1166249"/>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a:t>Low Noise Amplifier</a:t>
            </a:r>
          </a:p>
        </p:txBody>
      </p:sp>
    </p:spTree>
    <p:extLst>
      <p:ext uri="{BB962C8B-B14F-4D97-AF65-F5344CB8AC3E}">
        <p14:creationId xmlns:p14="http://schemas.microsoft.com/office/powerpoint/2010/main" val="585039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16B06-D817-D1ED-7AFB-E8695E80A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DF6EC-E278-2806-D24E-874F9A3EEF1B}"/>
              </a:ext>
            </a:extLst>
          </p:cNvPr>
          <p:cNvSpPr>
            <a:spLocks noGrp="1"/>
          </p:cNvSpPr>
          <p:nvPr>
            <p:ph type="title"/>
          </p:nvPr>
        </p:nvSpPr>
        <p:spPr>
          <a:xfrm>
            <a:off x="104670" y="-207631"/>
            <a:ext cx="10515600" cy="1325563"/>
          </a:xfrm>
        </p:spPr>
        <p:txBody>
          <a:bodyPr/>
          <a:lstStyle/>
          <a:p>
            <a:r>
              <a:rPr lang="en-GB"/>
              <a:t>Agenda</a:t>
            </a:r>
          </a:p>
        </p:txBody>
      </p:sp>
      <p:sp>
        <p:nvSpPr>
          <p:cNvPr id="3" name="Content Placeholder 2">
            <a:extLst>
              <a:ext uri="{FF2B5EF4-FFF2-40B4-BE49-F238E27FC236}">
                <a16:creationId xmlns:a16="http://schemas.microsoft.com/office/drawing/2014/main" id="{7C08FA21-E339-C64A-1AE2-9B845CD8FF6C}"/>
              </a:ext>
            </a:extLst>
          </p:cNvPr>
          <p:cNvSpPr>
            <a:spLocks noGrp="1"/>
          </p:cNvSpPr>
          <p:nvPr>
            <p:ph idx="1"/>
          </p:nvPr>
        </p:nvSpPr>
        <p:spPr>
          <a:xfrm>
            <a:off x="104670" y="892669"/>
            <a:ext cx="11750999" cy="5357406"/>
          </a:xfrm>
        </p:spPr>
        <p:txBody>
          <a:bodyPr>
            <a:normAutofit lnSpcReduction="10000"/>
          </a:bodyPr>
          <a:lstStyle/>
          <a:p>
            <a:pPr marL="514350" indent="-514350">
              <a:buFont typeface="+mj-lt"/>
              <a:buAutoNum type="arabicPeriod"/>
            </a:pPr>
            <a:r>
              <a:rPr lang="en-GB" sz="2000">
                <a:solidFill>
                  <a:schemeClr val="bg1">
                    <a:lumMod val="95000"/>
                  </a:schemeClr>
                </a:solidFill>
              </a:rPr>
              <a:t>Introduction to FMCW Radar Systems</a:t>
            </a:r>
          </a:p>
          <a:p>
            <a:pPr marL="514350" indent="-514350">
              <a:buFont typeface="+mj-lt"/>
              <a:buAutoNum type="arabicPeriod"/>
            </a:pPr>
            <a:r>
              <a:rPr lang="en-GB" sz="2000">
                <a:solidFill>
                  <a:schemeClr val="bg1">
                    <a:lumMod val="95000"/>
                  </a:schemeClr>
                </a:solidFill>
              </a:rPr>
              <a:t>System Specifications Formulation</a:t>
            </a:r>
          </a:p>
          <a:p>
            <a:pPr marL="514350" indent="-514350">
              <a:buFont typeface="+mj-lt"/>
              <a:buAutoNum type="arabicPeriod"/>
            </a:pPr>
            <a:r>
              <a:rPr lang="en-GB" sz="2000">
                <a:solidFill>
                  <a:schemeClr val="bg1">
                    <a:lumMod val="95000"/>
                  </a:schemeClr>
                </a:solidFill>
              </a:rPr>
              <a:t>PLL System Formulation</a:t>
            </a:r>
          </a:p>
          <a:p>
            <a:pPr marL="514350" indent="-514350">
              <a:buFont typeface="+mj-lt"/>
              <a:buAutoNum type="arabicPeriod"/>
            </a:pPr>
            <a:r>
              <a:rPr lang="en-GB" sz="2000">
                <a:solidFill>
                  <a:schemeClr val="bg1">
                    <a:lumMod val="95000"/>
                  </a:schemeClr>
                </a:solidFill>
              </a:rPr>
              <a:t>PLL Circuits Design</a:t>
            </a:r>
          </a:p>
          <a:p>
            <a:pPr marL="971550" lvl="1" indent="-514350">
              <a:buFont typeface="+mj-lt"/>
              <a:buAutoNum type="arabicPeriod"/>
            </a:pPr>
            <a:r>
              <a:rPr lang="en-GB" sz="1600">
                <a:solidFill>
                  <a:schemeClr val="bg1">
                    <a:lumMod val="95000"/>
                  </a:schemeClr>
                </a:solidFill>
              </a:rPr>
              <a:t>Charge Pump and Phase-Frequency Detector</a:t>
            </a:r>
          </a:p>
          <a:p>
            <a:pPr marL="971550" lvl="1" indent="-514350">
              <a:buFont typeface="+mj-lt"/>
              <a:buAutoNum type="arabicPeriod"/>
            </a:pPr>
            <a:r>
              <a:rPr lang="en-GB" sz="1600">
                <a:solidFill>
                  <a:schemeClr val="bg1">
                    <a:lumMod val="95000"/>
                  </a:schemeClr>
                </a:solidFill>
              </a:rPr>
              <a:t>Voltage-Controlled Oscillator</a:t>
            </a:r>
          </a:p>
          <a:p>
            <a:pPr marL="971550" lvl="1" indent="-514350">
              <a:buFont typeface="+mj-lt"/>
              <a:buAutoNum type="arabicPeriod"/>
            </a:pPr>
            <a:r>
              <a:rPr lang="en-GB" sz="1600">
                <a:solidFill>
                  <a:schemeClr val="bg1">
                    <a:lumMod val="95000"/>
                  </a:schemeClr>
                </a:solidFill>
              </a:rPr>
              <a:t>Frequency Dividers</a:t>
            </a:r>
          </a:p>
          <a:p>
            <a:pPr marL="514350" indent="-514350">
              <a:buFont typeface="+mj-lt"/>
              <a:buAutoNum type="arabicPeriod"/>
            </a:pPr>
            <a:r>
              <a:rPr lang="en-GB" sz="2000">
                <a:solidFill>
                  <a:schemeClr val="bg1">
                    <a:lumMod val="95000"/>
                  </a:schemeClr>
                </a:solidFill>
              </a:rPr>
              <a:t>Transmitter System Description</a:t>
            </a:r>
          </a:p>
          <a:p>
            <a:pPr marL="514350" indent="-514350">
              <a:buFont typeface="+mj-lt"/>
              <a:buAutoNum type="arabicPeriod"/>
            </a:pPr>
            <a:r>
              <a:rPr lang="en-GB" sz="2000">
                <a:solidFill>
                  <a:schemeClr val="bg1">
                    <a:lumMod val="95000"/>
                  </a:schemeClr>
                </a:solidFill>
              </a:rPr>
              <a:t>Transmitter Circuits Design</a:t>
            </a:r>
          </a:p>
          <a:p>
            <a:pPr marL="971550" lvl="1" indent="-514350">
              <a:buFont typeface="+mj-lt"/>
              <a:buAutoNum type="arabicPeriod"/>
            </a:pPr>
            <a:r>
              <a:rPr lang="en-GB" sz="1600">
                <a:solidFill>
                  <a:schemeClr val="bg1">
                    <a:lumMod val="95000"/>
                  </a:schemeClr>
                </a:solidFill>
              </a:rPr>
              <a:t>Variable Gain Amplifier</a:t>
            </a:r>
          </a:p>
          <a:p>
            <a:pPr marL="971550" lvl="1" indent="-514350">
              <a:buFont typeface="+mj-lt"/>
              <a:buAutoNum type="arabicPeriod"/>
            </a:pPr>
            <a:r>
              <a:rPr lang="en-GB" sz="1600">
                <a:solidFill>
                  <a:schemeClr val="bg1">
                    <a:lumMod val="95000"/>
                  </a:schemeClr>
                </a:solidFill>
              </a:rPr>
              <a:t>Power Amplifier</a:t>
            </a:r>
          </a:p>
          <a:p>
            <a:pPr marL="514350" indent="-514350">
              <a:buFont typeface="+mj-lt"/>
              <a:buAutoNum type="arabicPeriod"/>
            </a:pPr>
            <a:r>
              <a:rPr lang="en-GB" sz="2000">
                <a:solidFill>
                  <a:schemeClr val="bg1">
                    <a:lumMod val="95000"/>
                  </a:schemeClr>
                </a:solidFill>
              </a:rPr>
              <a:t>Receiver System Description</a:t>
            </a:r>
          </a:p>
          <a:p>
            <a:pPr marL="514350" indent="-514350">
              <a:buFont typeface="+mj-lt"/>
              <a:buAutoNum type="arabicPeriod"/>
            </a:pPr>
            <a:r>
              <a:rPr lang="en-GB" sz="2000">
                <a:solidFill>
                  <a:schemeClr val="tx2">
                    <a:lumMod val="50000"/>
                    <a:lumOff val="50000"/>
                  </a:schemeClr>
                </a:solidFill>
              </a:rPr>
              <a:t>Receiver Circuits Design</a:t>
            </a:r>
          </a:p>
          <a:p>
            <a:pPr marL="971550" lvl="1" indent="-514350">
              <a:buFont typeface="+mj-lt"/>
              <a:buAutoNum type="arabicPeriod"/>
            </a:pPr>
            <a:r>
              <a:rPr lang="en-GB" sz="1600">
                <a:solidFill>
                  <a:schemeClr val="tx2">
                    <a:lumMod val="50000"/>
                    <a:lumOff val="50000"/>
                  </a:schemeClr>
                </a:solidFill>
              </a:rPr>
              <a:t>Low-Noise Amplifier</a:t>
            </a:r>
          </a:p>
          <a:p>
            <a:pPr marL="971550" lvl="1" indent="-514350">
              <a:buFont typeface="+mj-lt"/>
              <a:buAutoNum type="arabicPeriod"/>
            </a:pPr>
            <a:r>
              <a:rPr lang="en-GB" sz="1600">
                <a:solidFill>
                  <a:schemeClr val="bg1">
                    <a:lumMod val="95000"/>
                  </a:schemeClr>
                </a:solidFill>
              </a:rPr>
              <a:t>Mixer and Local Oscillator Chain</a:t>
            </a:r>
          </a:p>
          <a:p>
            <a:pPr marL="971550" lvl="1" indent="-514350">
              <a:buFont typeface="+mj-lt"/>
              <a:buAutoNum type="arabicPeriod"/>
            </a:pPr>
            <a:r>
              <a:rPr lang="en-GB" sz="1600">
                <a:solidFill>
                  <a:schemeClr val="bg1">
                    <a:lumMod val="95000"/>
                  </a:schemeClr>
                </a:solidFill>
              </a:rPr>
              <a:t>Baseband Amplifiers</a:t>
            </a:r>
          </a:p>
        </p:txBody>
      </p:sp>
    </p:spTree>
    <p:extLst>
      <p:ext uri="{BB962C8B-B14F-4D97-AF65-F5344CB8AC3E}">
        <p14:creationId xmlns:p14="http://schemas.microsoft.com/office/powerpoint/2010/main" val="27996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DEFEE-9DAA-8380-F747-2A7EDCB72377}"/>
              </a:ext>
            </a:extLst>
          </p:cNvPr>
          <p:cNvSpPr>
            <a:spLocks noGrp="1"/>
          </p:cNvSpPr>
          <p:nvPr>
            <p:ph type="title"/>
          </p:nvPr>
        </p:nvSpPr>
        <p:spPr/>
        <p:txBody>
          <a:bodyPr/>
          <a:lstStyle/>
          <a:p>
            <a:r>
              <a:rPr lang="en-US"/>
              <a:t>Low-Noise Amplifier: LNA Architecture</a:t>
            </a:r>
          </a:p>
        </p:txBody>
      </p:sp>
      <p:pic>
        <p:nvPicPr>
          <p:cNvPr id="4" name="Content Placeholder 3" descr="A computer screen shot of a diagram&#10;&#10;AI-generated content may be incorrect.">
            <a:extLst>
              <a:ext uri="{FF2B5EF4-FFF2-40B4-BE49-F238E27FC236}">
                <a16:creationId xmlns:a16="http://schemas.microsoft.com/office/drawing/2014/main" id="{D6231C47-C317-62B1-D7FA-E454EC0157D4}"/>
              </a:ext>
            </a:extLst>
          </p:cNvPr>
          <p:cNvPicPr>
            <a:picLocks noGrp="1" noChangeAspect="1"/>
          </p:cNvPicPr>
          <p:nvPr>
            <p:ph idx="1"/>
          </p:nvPr>
        </p:nvPicPr>
        <p:blipFill>
          <a:blip r:embed="rId2"/>
          <a:stretch>
            <a:fillRect/>
          </a:stretch>
        </p:blipFill>
        <p:spPr>
          <a:xfrm>
            <a:off x="1885863" y="1538288"/>
            <a:ext cx="8420274" cy="4318682"/>
          </a:xfrm>
        </p:spPr>
      </p:pic>
      <p:sp>
        <p:nvSpPr>
          <p:cNvPr id="6" name="Rectangle 5">
            <a:extLst>
              <a:ext uri="{FF2B5EF4-FFF2-40B4-BE49-F238E27FC236}">
                <a16:creationId xmlns:a16="http://schemas.microsoft.com/office/drawing/2014/main" id="{BC2AE84A-8DE6-9BD7-9343-C40936E9C05C}"/>
              </a:ext>
            </a:extLst>
          </p:cNvPr>
          <p:cNvSpPr/>
          <p:nvPr/>
        </p:nvSpPr>
        <p:spPr>
          <a:xfrm>
            <a:off x="2314303" y="2421709"/>
            <a:ext cx="2509520" cy="88537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045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019EB-7654-D021-045D-8E2F24CCDF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1E546-282B-73D9-2D64-0BC6C5CF906C}"/>
              </a:ext>
            </a:extLst>
          </p:cNvPr>
          <p:cNvSpPr>
            <a:spLocks noGrp="1"/>
          </p:cNvSpPr>
          <p:nvPr>
            <p:ph type="title"/>
          </p:nvPr>
        </p:nvSpPr>
        <p:spPr/>
        <p:txBody>
          <a:bodyPr/>
          <a:lstStyle/>
          <a:p>
            <a:r>
              <a:rPr lang="en-US"/>
              <a:t>Low-Noise Amplifier: LNA Architecture</a:t>
            </a:r>
          </a:p>
        </p:txBody>
      </p:sp>
      <p:pic>
        <p:nvPicPr>
          <p:cNvPr id="4" name="Content Placeholder 3" descr="A computer screen shot of a diagram&#10;&#10;AI-generated content may be incorrect.">
            <a:extLst>
              <a:ext uri="{FF2B5EF4-FFF2-40B4-BE49-F238E27FC236}">
                <a16:creationId xmlns:a16="http://schemas.microsoft.com/office/drawing/2014/main" id="{1A4D58B4-69A3-D0F6-1D63-7B2B388858F4}"/>
              </a:ext>
            </a:extLst>
          </p:cNvPr>
          <p:cNvPicPr>
            <a:picLocks noGrp="1" noChangeAspect="1"/>
          </p:cNvPicPr>
          <p:nvPr>
            <p:ph idx="1"/>
          </p:nvPr>
        </p:nvPicPr>
        <p:blipFill>
          <a:blip r:embed="rId2"/>
          <a:stretch>
            <a:fillRect/>
          </a:stretch>
        </p:blipFill>
        <p:spPr>
          <a:xfrm>
            <a:off x="1885863" y="1538288"/>
            <a:ext cx="8420274" cy="4318682"/>
          </a:xfrm>
        </p:spPr>
      </p:pic>
      <p:sp>
        <p:nvSpPr>
          <p:cNvPr id="6" name="Rectangle 5">
            <a:extLst>
              <a:ext uri="{FF2B5EF4-FFF2-40B4-BE49-F238E27FC236}">
                <a16:creationId xmlns:a16="http://schemas.microsoft.com/office/drawing/2014/main" id="{4C733F02-E293-6132-F7A9-751A6766CF95}"/>
              </a:ext>
            </a:extLst>
          </p:cNvPr>
          <p:cNvSpPr/>
          <p:nvPr/>
        </p:nvSpPr>
        <p:spPr>
          <a:xfrm>
            <a:off x="2303417" y="3129280"/>
            <a:ext cx="408578" cy="6023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26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F6275-D21B-BC20-989A-3C183BCB38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865E80-BAD4-69F7-76E8-7C5AA0EFAD6E}"/>
              </a:ext>
            </a:extLst>
          </p:cNvPr>
          <p:cNvSpPr>
            <a:spLocks noGrp="1"/>
          </p:cNvSpPr>
          <p:nvPr>
            <p:ph type="title"/>
          </p:nvPr>
        </p:nvSpPr>
        <p:spPr/>
        <p:txBody>
          <a:bodyPr/>
          <a:lstStyle/>
          <a:p>
            <a:r>
              <a:rPr lang="en-US"/>
              <a:t>Low-Noise Amplifier: LNA Architecture</a:t>
            </a:r>
          </a:p>
        </p:txBody>
      </p:sp>
      <p:pic>
        <p:nvPicPr>
          <p:cNvPr id="4" name="Content Placeholder 3" descr="A computer screen shot of a diagram&#10;&#10;AI-generated content may be incorrect.">
            <a:extLst>
              <a:ext uri="{FF2B5EF4-FFF2-40B4-BE49-F238E27FC236}">
                <a16:creationId xmlns:a16="http://schemas.microsoft.com/office/drawing/2014/main" id="{12F8E970-148D-98A1-6FC6-91E4F385F874}"/>
              </a:ext>
            </a:extLst>
          </p:cNvPr>
          <p:cNvPicPr>
            <a:picLocks noGrp="1" noChangeAspect="1"/>
          </p:cNvPicPr>
          <p:nvPr>
            <p:ph idx="1"/>
          </p:nvPr>
        </p:nvPicPr>
        <p:blipFill>
          <a:blip r:embed="rId2"/>
          <a:stretch>
            <a:fillRect/>
          </a:stretch>
        </p:blipFill>
        <p:spPr>
          <a:xfrm>
            <a:off x="1885863" y="1538288"/>
            <a:ext cx="8420274" cy="4318682"/>
          </a:xfrm>
        </p:spPr>
      </p:pic>
      <p:sp>
        <p:nvSpPr>
          <p:cNvPr id="6" name="Rectangle 5">
            <a:extLst>
              <a:ext uri="{FF2B5EF4-FFF2-40B4-BE49-F238E27FC236}">
                <a16:creationId xmlns:a16="http://schemas.microsoft.com/office/drawing/2014/main" id="{A63D7CC2-060A-57EE-0EDA-FF7EB4524DDE}"/>
              </a:ext>
            </a:extLst>
          </p:cNvPr>
          <p:cNvSpPr/>
          <p:nvPr/>
        </p:nvSpPr>
        <p:spPr>
          <a:xfrm>
            <a:off x="5264332" y="4011023"/>
            <a:ext cx="2509520" cy="112485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35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ideo Intro Template" id="{836EF677-5387-4F9E-A45F-33B698809A77}" vid="{37A10021-7F3D-48C9-8151-629A136EC705}"/>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181</Slides>
  <Notes>48</Notes>
  <HiddenSlides>5</HiddenSlides>
  <ScaleCrop>false</ScaleCrop>
  <HeadingPairs>
    <vt:vector size="4" baseType="variant">
      <vt:variant>
        <vt:lpstr>Theme</vt:lpstr>
      </vt:variant>
      <vt:variant>
        <vt:i4>3</vt:i4>
      </vt:variant>
      <vt:variant>
        <vt:lpstr>Slide Titles</vt:lpstr>
      </vt:variant>
      <vt:variant>
        <vt:i4>181</vt:i4>
      </vt:variant>
    </vt:vector>
  </HeadingPairs>
  <TitlesOfParts>
    <vt:vector size="184" baseType="lpstr">
      <vt:lpstr>Office Theme</vt:lpstr>
      <vt:lpstr>1_Office Theme</vt:lpstr>
      <vt:lpstr>2_Office Theme</vt:lpstr>
      <vt:lpstr>PowerPoint Presentation</vt:lpstr>
      <vt:lpstr>Implementation of a 76GHz-81GHz Automotive FMCW Radar Transceiver and PLL in GF22nm FDSOI</vt:lpstr>
      <vt:lpstr>Agenda</vt:lpstr>
      <vt:lpstr>Introduction to FMCW Radar Systems</vt:lpstr>
      <vt:lpstr>Agenda</vt:lpstr>
      <vt:lpstr>Intro to Radar Systems: Theory of Operation</vt:lpstr>
      <vt:lpstr>Intro to Radar Systems: Theory of Operation</vt:lpstr>
      <vt:lpstr>Intro to Radar Systems: Modulating Signals</vt:lpstr>
      <vt:lpstr>Intro to Radar Systems: Modulating Signals</vt:lpstr>
      <vt:lpstr>Intro to Radar Systems: Modulating Signals</vt:lpstr>
      <vt:lpstr>Intro to Radar Systems: Radar Systems</vt:lpstr>
      <vt:lpstr>Intro to Radar Systems: Sensor Technologies</vt:lpstr>
      <vt:lpstr>Systems Specifications Formulation</vt:lpstr>
      <vt:lpstr>Agenda</vt:lpstr>
      <vt:lpstr>Systems Specification Formulation: Requirements</vt:lpstr>
      <vt:lpstr>Systems Specification Formulation: Sweep Bandwidth Calculation</vt:lpstr>
      <vt:lpstr>Systems Specification Formulation: Minimum Received Power</vt:lpstr>
      <vt:lpstr>Intro to Radar Systems: Full Chip Layout</vt:lpstr>
      <vt:lpstr>PLL System Formulation  </vt:lpstr>
      <vt:lpstr>Agenda</vt:lpstr>
      <vt:lpstr>PLL System Formulation</vt:lpstr>
      <vt:lpstr>PLL System Formulation</vt:lpstr>
      <vt:lpstr>PLL Circuits Design   </vt:lpstr>
      <vt:lpstr>Agenda</vt:lpstr>
      <vt:lpstr>Agenda</vt:lpstr>
      <vt:lpstr>PLL Circuit Design</vt:lpstr>
      <vt:lpstr>PLL Circuit Design</vt:lpstr>
      <vt:lpstr>PLL Circuit Design</vt:lpstr>
      <vt:lpstr>PLL Circuit Design</vt:lpstr>
      <vt:lpstr>PLL Circuit Design</vt:lpstr>
      <vt:lpstr>PLL Circuit Design</vt:lpstr>
      <vt:lpstr>Agenda</vt:lpstr>
      <vt:lpstr>VCO Requirements</vt:lpstr>
      <vt:lpstr>VCO Architecture</vt:lpstr>
      <vt:lpstr>VCO Design</vt:lpstr>
      <vt:lpstr>VCO Design</vt:lpstr>
      <vt:lpstr>VCO Design/Short range</vt:lpstr>
      <vt:lpstr>VCO Design/long range</vt:lpstr>
      <vt:lpstr>VCO Design</vt:lpstr>
      <vt:lpstr>VCO Design</vt:lpstr>
      <vt:lpstr>VCO Design parameters</vt:lpstr>
      <vt:lpstr>VCO Simulation results – Short Range</vt:lpstr>
      <vt:lpstr>VCO Simulation results – Short Range</vt:lpstr>
      <vt:lpstr>VCO Simulation results – Short Range</vt:lpstr>
      <vt:lpstr>VCO Simulation results – Long range</vt:lpstr>
      <vt:lpstr>VCO Simulation results – Long range</vt:lpstr>
      <vt:lpstr>VCO Simulation results – Long range</vt:lpstr>
      <vt:lpstr>VCO Simulation results – Long range</vt:lpstr>
      <vt:lpstr>Agenda</vt:lpstr>
      <vt:lpstr>Frequency Dividers</vt:lpstr>
      <vt:lpstr>Frequency Dividers</vt:lpstr>
      <vt:lpstr>Frequency Dividers</vt:lpstr>
      <vt:lpstr>Frequency Dividers</vt:lpstr>
      <vt:lpstr>PLL Circuit Design</vt:lpstr>
      <vt:lpstr>Frequency Dividers</vt:lpstr>
      <vt:lpstr>Frequency Dividers</vt:lpstr>
      <vt:lpstr>Frequency Dividers</vt:lpstr>
      <vt:lpstr>Frequency Dividers</vt:lpstr>
      <vt:lpstr>Frequency Dividers</vt:lpstr>
      <vt:lpstr>Frequency Dividers</vt:lpstr>
      <vt:lpstr>Frequency Dividers</vt:lpstr>
      <vt:lpstr>Frequency Dividers</vt:lpstr>
      <vt:lpstr>Frequency Dividers</vt:lpstr>
      <vt:lpstr>Transmitter System Description</vt:lpstr>
      <vt:lpstr>Agenda</vt:lpstr>
      <vt:lpstr>Transmitter System Description</vt:lpstr>
      <vt:lpstr>Transmitter System Description</vt:lpstr>
      <vt:lpstr>Transmitter System Description</vt:lpstr>
      <vt:lpstr>Transmitter System Description</vt:lpstr>
      <vt:lpstr>Transmitter System Description</vt:lpstr>
      <vt:lpstr>Transmitter System Description</vt:lpstr>
      <vt:lpstr>PowerPoint Presentation</vt:lpstr>
      <vt:lpstr>Agenda</vt:lpstr>
      <vt:lpstr>Variable Gain  Amplifier schematic</vt:lpstr>
      <vt:lpstr>Power Amplifier  schematic</vt:lpstr>
      <vt:lpstr>Power Amplifier  adaptive bias schematic</vt:lpstr>
      <vt:lpstr>Power Amplifier &amp; VGA Post layout simulation-(Gain)</vt:lpstr>
      <vt:lpstr>Power Amplifier &amp; VGA Post layout simulation-(input match)</vt:lpstr>
      <vt:lpstr>Power Amplifier &amp; VGA Post layout simulation-(return isolation)</vt:lpstr>
      <vt:lpstr>Power Amplifier &amp; VGA Post layout simulation-(Output match)</vt:lpstr>
      <vt:lpstr>Power Amplifier &amp; VGA Post layout simulation-(Kf)</vt:lpstr>
      <vt:lpstr>Power Amplifier &amp; VGA Post layout simulation-(Pout vs Frequency)</vt:lpstr>
      <vt:lpstr>Power Amplifier &amp; VGA Post layout simulation-(PAE vs Frequency)</vt:lpstr>
      <vt:lpstr>Power Amplifier &amp; VGA Post layout simulation-(Drain efficiency vs Frequency)</vt:lpstr>
      <vt:lpstr>Power Amplifier &amp; VGA Post layout simulation-(PDC vs frequency )</vt:lpstr>
      <vt:lpstr>Power Amplifier &amp; VGA Post layout simulation-(PAE vs Frequency)</vt:lpstr>
      <vt:lpstr>Power Amplifier &amp; VGA Post layout simulation-(Pout vs Frequency)</vt:lpstr>
      <vt:lpstr>Power Amplifier &amp; VGA Post layout simulation-(Kf vs Frequency)</vt:lpstr>
      <vt:lpstr>Power Amplifier &amp; VGA Post layout simulation-(S11 vs Frequency)</vt:lpstr>
      <vt:lpstr>Power Amplifier &amp; VGA Simulation Result after Post Layout-(Specs achieved)</vt:lpstr>
      <vt:lpstr>Receiver System Description</vt:lpstr>
      <vt:lpstr>Receiver System Description: Noise Figure</vt:lpstr>
      <vt:lpstr>Receiver System Description: TX Leakage</vt:lpstr>
      <vt:lpstr>Receiver System Description: Leakage Canceller</vt:lpstr>
      <vt:lpstr>PowerPoint Presentation</vt:lpstr>
      <vt:lpstr>Agenda</vt:lpstr>
      <vt:lpstr>Low-Noise Amplifier: LNA Architecture</vt:lpstr>
      <vt:lpstr>Low-Noise Amplifier: LNA Architecture</vt:lpstr>
      <vt:lpstr>Low-Noise Amplifier: LNA Architecture</vt:lpstr>
      <vt:lpstr>Low-Noise Amplifier: LNA Architecture</vt:lpstr>
      <vt:lpstr>Low-Noise Amplifier: LNA Architecture</vt:lpstr>
      <vt:lpstr>Low-Noise Amplifier: Nominal Results - Gain</vt:lpstr>
      <vt:lpstr>Low-Noise Amplifier: Nominal Results - S11</vt:lpstr>
      <vt:lpstr>Low-Noise Amplifier: Nominal Results - NF</vt:lpstr>
      <vt:lpstr>Low-Noise Amplifier: Nominal Results - Kf</vt:lpstr>
      <vt:lpstr>Low-Noise Amplifier: Nominal Results - B1f</vt:lpstr>
      <vt:lpstr>Low-Noise Amplifier: Corner Simulations - S11</vt:lpstr>
      <vt:lpstr>Low-Noise Amplifier: Corner Simulations - NF</vt:lpstr>
      <vt:lpstr>Low-Noise Amplifier: Corner Simulations - Kf</vt:lpstr>
      <vt:lpstr>Low-Noise Amplifier: Corner Simulations - B1f</vt:lpstr>
      <vt:lpstr>PowerPoint Presentation</vt:lpstr>
      <vt:lpstr>Agenda</vt:lpstr>
      <vt:lpstr>Passive Double-Balanced Mixer</vt:lpstr>
      <vt:lpstr>Mixer Conversion Gain</vt:lpstr>
      <vt:lpstr>Frequency Multipliers</vt:lpstr>
      <vt:lpstr>Frequency Multipliers</vt:lpstr>
      <vt:lpstr>Frequency Multipliers</vt:lpstr>
      <vt:lpstr>Frequency Multipliers</vt:lpstr>
      <vt:lpstr>Frequency Multipliers</vt:lpstr>
      <vt:lpstr>LO Buffer</vt:lpstr>
      <vt:lpstr>LO Buffer</vt:lpstr>
      <vt:lpstr>PowerPoint Presentation</vt:lpstr>
      <vt:lpstr>Agenda</vt:lpstr>
      <vt:lpstr>Baseband Amplifiers</vt:lpstr>
      <vt:lpstr>Baseband Amplifiers</vt:lpstr>
      <vt:lpstr>Baseband Amplifiers: Why a TIA?</vt:lpstr>
      <vt:lpstr>Baseband Amplifiers – TIA: Architecture</vt:lpstr>
      <vt:lpstr>Baseband Amplifiers – TIA: Architecture</vt:lpstr>
      <vt:lpstr>Baseband Amplifiers – TIA: Architecture</vt:lpstr>
      <vt:lpstr>Baseband Amplifiers – TIA: Architecture</vt:lpstr>
      <vt:lpstr>Baseband Amplifiers – TIA: Architecture</vt:lpstr>
      <vt:lpstr>Baseband Amplifiers – TIA: Architecture</vt:lpstr>
      <vt:lpstr>Baseband Amplifiers – TIA: Architecture</vt:lpstr>
      <vt:lpstr>TIA: Simulations - Nominal</vt:lpstr>
      <vt:lpstr>TIA: Simulations - Nominal</vt:lpstr>
      <vt:lpstr>TIA: Simulations - Nominal</vt:lpstr>
      <vt:lpstr>TIA: Simulations @ 27°C</vt:lpstr>
      <vt:lpstr>TIA: Simulations @ 27°C</vt:lpstr>
      <vt:lpstr>TIA: Simulations @ 27°C</vt:lpstr>
      <vt:lpstr>TIA: Simulations @ -45°C</vt:lpstr>
      <vt:lpstr>TIA: Simulations @ -45°C</vt:lpstr>
      <vt:lpstr>TIA: Simulations @ -45°C</vt:lpstr>
      <vt:lpstr>TIA: Simulations @ 125°C</vt:lpstr>
      <vt:lpstr>TIA: Simulations @ 125°C</vt:lpstr>
      <vt:lpstr>TIA: Simulations @ 125°C</vt:lpstr>
      <vt:lpstr>Baseband Amplifiers</vt:lpstr>
      <vt:lpstr>Baseband Amplifiers Why the TX Leakage Canceller?</vt:lpstr>
      <vt:lpstr>Baseband Amplifiers – TX Leakage Canceller: Architecture</vt:lpstr>
      <vt:lpstr>Baseband Amplifiers – TX Leakage Canceller: Architecture</vt:lpstr>
      <vt:lpstr>Baseband Amplifiers – TX Leakage Canceller: Architecture</vt:lpstr>
      <vt:lpstr>Baseband Amplifiers – TX Leakage Canceller: Architecture</vt:lpstr>
      <vt:lpstr>Baseband Amplifiers – TX Leakage Canceller: Architecture</vt:lpstr>
      <vt:lpstr>Baseband Amplifiers – TX Leakage Canceller: Architecture</vt:lpstr>
      <vt:lpstr>Baseband Amplifiers – TX Leakage Canceller: Architecture</vt:lpstr>
      <vt:lpstr>Baseband Amplifiers – TX Leakage Canceller: Architecture</vt:lpstr>
      <vt:lpstr>Baseband Amplifiers – TX Leakage Canceller: Architecture</vt:lpstr>
      <vt:lpstr>Baseband Amplifiers – TX Leakage Canceller: Architecture</vt:lpstr>
      <vt:lpstr>Gm Cell: Simulations - Nominal</vt:lpstr>
      <vt:lpstr>Gm Cell: Simulations @ 27°C</vt:lpstr>
      <vt:lpstr>Gm Cell: Simulations @ -45°C</vt:lpstr>
      <vt:lpstr>Gm Cell: Simulations @ 125°C</vt:lpstr>
      <vt:lpstr>Baseband Amplifiers – TIA &amp; TX Leakage Canceller: Architecture</vt:lpstr>
      <vt:lpstr>PowerPoint Presentation</vt:lpstr>
      <vt:lpstr>TIA &amp; TX Leakage Canceller: Simulations - Nominal</vt:lpstr>
      <vt:lpstr>TIA &amp; TX Leakage Canceller: Simulations @ 27°C</vt:lpstr>
      <vt:lpstr>TIA &amp; TX Leakage Canceller: Simulations @ -45°C</vt:lpstr>
      <vt:lpstr>TIA &amp; TX Leakage Canceller: Simulations @ 125°C</vt:lpstr>
      <vt:lpstr>PowerPoint Presentation</vt:lpstr>
      <vt:lpstr>Layout </vt:lpstr>
      <vt:lpstr>Power Amplifier &amp; VGA Layout </vt:lpstr>
      <vt:lpstr>Power Amplifier Core transistor Layout </vt:lpstr>
      <vt:lpstr>Power Amplifier Adaptive Bias Layout </vt:lpstr>
      <vt:lpstr>VGA transistor Core Layout </vt:lpstr>
      <vt:lpstr>LNA Layout</vt:lpstr>
      <vt:lpstr>Low-Noise Amplifier: Single Device Layout</vt:lpstr>
      <vt:lpstr>Mixer</vt:lpstr>
      <vt:lpstr>Frequency Multipliers</vt:lpstr>
      <vt:lpstr>LO Buffer</vt:lpstr>
      <vt:lpstr>Frequency Multiplier: Devices</vt:lpstr>
      <vt:lpstr>Frequency Dividers</vt:lpstr>
      <vt:lpstr>Frequency Dividers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Mina Fawzy</dc:creator>
  <cp:revision>2</cp:revision>
  <dcterms:created xsi:type="dcterms:W3CDTF">2025-06-02T12:47:43Z</dcterms:created>
  <dcterms:modified xsi:type="dcterms:W3CDTF">2025-09-24T16:10:23Z</dcterms:modified>
</cp:coreProperties>
</file>